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Playfair Display"/>
      <p:regular r:id="rId11"/>
      <p:bold r:id="rId12"/>
      <p:italic r:id="rId13"/>
      <p:boldItalic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layfairDisplay-regular.fntdata"/><Relationship Id="rId10" Type="http://schemas.openxmlformats.org/officeDocument/2006/relationships/slide" Target="slides/slide6.xml"/><Relationship Id="rId13" Type="http://schemas.openxmlformats.org/officeDocument/2006/relationships/font" Target="fonts/PlayfairDisplay-italic.fntdata"/><Relationship Id="rId12" Type="http://schemas.openxmlformats.org/officeDocument/2006/relationships/font" Target="fonts/PlayfairDisplay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Lato-regular.fntdata"/><Relationship Id="rId14" Type="http://schemas.openxmlformats.org/officeDocument/2006/relationships/font" Target="fonts/PlayfairDisplay-boldItalic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Lato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28221d232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28221d232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Definitely recommended that they do not pass 3 exams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28221d232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28221d232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to the mentee about their college options so far, you can take the time to look up some examples with them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28221d232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28221d232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*The ranges for SAT may reflect the old test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**These minimum requirements are subject to change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75th percentile is highest, you want to meet or exceed this (if the info is available)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will discuss Bright Futures more later</a:t>
            </a:r>
            <a:br>
              <a:rPr lang="en"/>
            </a:br>
            <a:r>
              <a:rPr lang="en"/>
              <a:t>Look up one of you mentees potential colleges and find that score range/average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2822477b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2822477b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2822477b6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2822477b6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you already know from practice tests that you are much better at one than the other then just focus on the one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After taking one of each test, you should be able to gage which test you want to focus on and take a second time if you are not already happy with your first scores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can keep taking both tests if you want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Before your applications are due means you give yourself time to also wait for the scores to come out and send them to colleges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733219" y="2235351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1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1"/>
          <p:cNvSpPr txBox="1"/>
          <p:nvPr>
            <p:ph hasCustomPrompt="1" type="title"/>
          </p:nvPr>
        </p:nvSpPr>
        <p:spPr>
          <a:xfrm>
            <a:off x="586725" y="1353788"/>
            <a:ext cx="79707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586725" y="2968388"/>
            <a:ext cx="79707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1" name="Google Shape;6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3"/>
          <p:cNvSpPr txBox="1"/>
          <p:nvPr>
            <p:ph type="title"/>
          </p:nvPr>
        </p:nvSpPr>
        <p:spPr>
          <a:xfrm>
            <a:off x="509550" y="1921350"/>
            <a:ext cx="8124900" cy="130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-125" y="5045700"/>
            <a:ext cx="9144000" cy="9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3" name="Google Shape;23;p4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4" name="Google Shape;24;p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5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9" name="Google Shape;29;p5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5"/>
          <p:cNvSpPr txBox="1"/>
          <p:nvPr>
            <p:ph idx="2" type="body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oogle Shape;37;p7"/>
          <p:cNvCxnSpPr/>
          <p:nvPr/>
        </p:nvCxnSpPr>
        <p:spPr>
          <a:xfrm>
            <a:off x="411044" y="1417772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8" name="Google Shape;38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1640350"/>
            <a:ext cx="2808000" cy="292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8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5" name="Google Shape;4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/>
          <p:nvPr/>
        </p:nvSpPr>
        <p:spPr>
          <a:xfrm>
            <a:off x="4572000" y="-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8" name="Google Shape;4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9" name="Google Shape;49;p9"/>
          <p:cNvSpPr txBox="1"/>
          <p:nvPr>
            <p:ph type="title"/>
          </p:nvPr>
        </p:nvSpPr>
        <p:spPr>
          <a:xfrm>
            <a:off x="265500" y="1084625"/>
            <a:ext cx="4045200" cy="17070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0" name="Google Shape;50;p9"/>
          <p:cNvSpPr txBox="1"/>
          <p:nvPr>
            <p:ph idx="1" type="subTitle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5" name="Google Shape;5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lue-gold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collegereadiness.collegeboard.org/pdf/sat-fee-waiver-student-brochure.pdf" TargetMode="External"/><Relationship Id="rId4" Type="http://schemas.openxmlformats.org/officeDocument/2006/relationships/hyperlink" Target="https://www.act.org/content/dam/act/unsecured/documents/FeeWaiver.pdf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Creating a Test Timeline</a:t>
            </a:r>
            <a:endParaRPr/>
          </a:p>
        </p:txBody>
      </p:sp>
      <p:sp>
        <p:nvSpPr>
          <p:cNvPr id="69" name="Google Shape;69;p13"/>
          <p:cNvSpPr txBox="1"/>
          <p:nvPr>
            <p:ph idx="1" type="subTitle"/>
          </p:nvPr>
        </p:nvSpPr>
        <p:spPr>
          <a:xfrm>
            <a:off x="625500" y="3228375"/>
            <a:ext cx="8102700" cy="127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The How, When, and Why of Scheduling Standardized Tests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many times should you take each test?</a:t>
            </a:r>
            <a:endParaRPr/>
          </a:p>
        </p:txBody>
      </p:sp>
      <p:sp>
        <p:nvSpPr>
          <p:cNvPr id="75" name="Google Shape;75;p14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Some things to consider:</a:t>
            </a:r>
            <a:endParaRPr sz="2400"/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What do colleges require you to submit?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What score are you aiming for?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What is your budget?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*It is recommended that you take the SAT and/or ACT 2-3 times, and definitely no more than 4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 colleges require you to submit?</a:t>
            </a:r>
            <a:endParaRPr/>
          </a:p>
        </p:txBody>
      </p:sp>
      <p:sp>
        <p:nvSpPr>
          <p:cNvPr id="81" name="Google Shape;81;p15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Most colleges require at least one set of ACT/SAT test scores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Some (mostly private universities) will require SAT subject tests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When you submit your test scores, you can choose which scores to submit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Some colleges will require you to send all of your scores, and they may consider all or take a superscore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score are you aiming for?</a:t>
            </a:r>
            <a:endParaRPr/>
          </a:p>
        </p:txBody>
      </p:sp>
      <p:sp>
        <p:nvSpPr>
          <p:cNvPr id="87" name="Google Shape;87;p16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Look at the student profiles of the universities you are considering and find the score ranges of the admitted students - you want to be in or above this range*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Consider the minimum requirements for Bright Futures**:</a:t>
            </a:r>
            <a:endParaRPr/>
          </a:p>
        </p:txBody>
      </p:sp>
      <p:pic>
        <p:nvPicPr>
          <p:cNvPr id="88" name="Google Shape;8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90362" y="2941601"/>
            <a:ext cx="4563274" cy="1777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can you budget?</a:t>
            </a:r>
            <a:endParaRPr/>
          </a:p>
        </p:txBody>
      </p:sp>
      <p:sp>
        <p:nvSpPr>
          <p:cNvPr id="94" name="Google Shape;94;p17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 of our mentees qualify for 2 SAT fee waivers, 2 SAT Subject Test fee waivers, and 2 ACT fee waivers which they can pick up from their guidance counselor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Cost of SAT: $57 with essay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Cost of ACT: $58.50 with essay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Cost of SAT Subject Test: $26 + $20 for each additional test in one sitting (up to 3 tests total)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More information </a:t>
            </a:r>
            <a:r>
              <a:rPr lang="en" u="sng">
                <a:solidFill>
                  <a:schemeClr val="hlink"/>
                </a:solidFill>
                <a:hlinkClick r:id="rId3"/>
              </a:rPr>
              <a:t>here</a:t>
            </a:r>
            <a:r>
              <a:rPr lang="en"/>
              <a:t> and </a:t>
            </a:r>
            <a:r>
              <a:rPr lang="en" u="sng">
                <a:solidFill>
                  <a:schemeClr val="hlink"/>
                </a:solidFill>
                <a:hlinkClick r:id="rId4"/>
              </a:rPr>
              <a:t>here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should I take these tests?</a:t>
            </a:r>
            <a:endParaRPr/>
          </a:p>
        </p:txBody>
      </p:sp>
      <p:sp>
        <p:nvSpPr>
          <p:cNvPr id="100" name="Google Shape;100;p18"/>
          <p:cNvSpPr txBox="1"/>
          <p:nvPr>
            <p:ph idx="1" type="body"/>
          </p:nvPr>
        </p:nvSpPr>
        <p:spPr>
          <a:xfrm>
            <a:off x="311700" y="1417800"/>
            <a:ext cx="8520600" cy="328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 your school automatically signing your class up for any tests?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By when do you need to submit these scores?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Recommendations: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Take one of each main test in the spring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Retake the test you feel strongest about,</a:t>
            </a:r>
            <a:br>
              <a:rPr lang="en"/>
            </a:br>
            <a:r>
              <a:rPr lang="en"/>
              <a:t>if necessary, in the summer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Take the test a  third time, if necessary,</a:t>
            </a:r>
            <a:br>
              <a:rPr lang="en"/>
            </a:br>
            <a:r>
              <a:rPr lang="en"/>
              <a:t>in the fall BEFORE </a:t>
            </a:r>
            <a:r>
              <a:rPr lang="en"/>
              <a:t>y</a:t>
            </a:r>
            <a:r>
              <a:rPr lang="en"/>
              <a:t>our applications are due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8"/>
          <p:cNvSpPr txBox="1"/>
          <p:nvPr>
            <p:ph idx="1" type="body"/>
          </p:nvPr>
        </p:nvSpPr>
        <p:spPr>
          <a:xfrm>
            <a:off x="5798450" y="2197375"/>
            <a:ext cx="1546800" cy="27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u="sng">
                <a:solidFill>
                  <a:schemeClr val="accent6"/>
                </a:solidFill>
              </a:rPr>
              <a:t>SAT</a:t>
            </a:r>
            <a:br>
              <a:rPr lang="en">
                <a:solidFill>
                  <a:schemeClr val="accent6"/>
                </a:solidFill>
              </a:rPr>
            </a:br>
            <a:r>
              <a:rPr lang="en" sz="1800">
                <a:solidFill>
                  <a:schemeClr val="accent6"/>
                </a:solidFill>
              </a:rPr>
              <a:t>August</a:t>
            </a:r>
            <a:br>
              <a:rPr lang="en" sz="1800">
                <a:solidFill>
                  <a:schemeClr val="accent6"/>
                </a:solidFill>
              </a:rPr>
            </a:br>
            <a:r>
              <a:rPr lang="en" sz="1800">
                <a:solidFill>
                  <a:schemeClr val="accent6"/>
                </a:solidFill>
              </a:rPr>
              <a:t>October</a:t>
            </a:r>
            <a:br>
              <a:rPr lang="en" sz="1800">
                <a:solidFill>
                  <a:schemeClr val="accent6"/>
                </a:solidFill>
              </a:rPr>
            </a:br>
            <a:r>
              <a:rPr lang="en" sz="1800">
                <a:solidFill>
                  <a:schemeClr val="accent6"/>
                </a:solidFill>
              </a:rPr>
              <a:t>November</a:t>
            </a:r>
            <a:br>
              <a:rPr lang="en" sz="1800">
                <a:solidFill>
                  <a:schemeClr val="accent6"/>
                </a:solidFill>
              </a:rPr>
            </a:br>
            <a:r>
              <a:rPr lang="en" sz="1800">
                <a:solidFill>
                  <a:schemeClr val="accent6"/>
                </a:solidFill>
              </a:rPr>
              <a:t>December</a:t>
            </a:r>
            <a:br>
              <a:rPr lang="en" sz="1800">
                <a:solidFill>
                  <a:schemeClr val="accent6"/>
                </a:solidFill>
              </a:rPr>
            </a:br>
            <a:r>
              <a:rPr lang="en" sz="1800">
                <a:solidFill>
                  <a:schemeClr val="accent6"/>
                </a:solidFill>
              </a:rPr>
              <a:t>March</a:t>
            </a:r>
            <a:br>
              <a:rPr lang="en" sz="1800">
                <a:solidFill>
                  <a:schemeClr val="accent6"/>
                </a:solidFill>
              </a:rPr>
            </a:br>
            <a:r>
              <a:rPr lang="en" sz="1800">
                <a:solidFill>
                  <a:schemeClr val="accent6"/>
                </a:solidFill>
              </a:rPr>
              <a:t>May</a:t>
            </a:r>
            <a:br>
              <a:rPr lang="en" sz="1800">
                <a:solidFill>
                  <a:schemeClr val="accent6"/>
                </a:solidFill>
              </a:rPr>
            </a:br>
            <a:r>
              <a:rPr lang="en" sz="1800">
                <a:solidFill>
                  <a:schemeClr val="accent6"/>
                </a:solidFill>
              </a:rPr>
              <a:t>June</a:t>
            </a:r>
            <a:endParaRPr sz="1800">
              <a:solidFill>
                <a:schemeClr val="accent6"/>
              </a:solidFill>
            </a:endParaRPr>
          </a:p>
        </p:txBody>
      </p:sp>
      <p:sp>
        <p:nvSpPr>
          <p:cNvPr id="102" name="Google Shape;102;p18"/>
          <p:cNvSpPr txBox="1"/>
          <p:nvPr>
            <p:ph idx="4294967295" type="body"/>
          </p:nvPr>
        </p:nvSpPr>
        <p:spPr>
          <a:xfrm>
            <a:off x="7345250" y="2197375"/>
            <a:ext cx="1318800" cy="260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u="sng">
                <a:solidFill>
                  <a:schemeClr val="accent6"/>
                </a:solidFill>
              </a:rPr>
              <a:t>ACT</a:t>
            </a:r>
            <a:br>
              <a:rPr lang="en" u="sng">
                <a:solidFill>
                  <a:schemeClr val="accent6"/>
                </a:solidFill>
              </a:rPr>
            </a:br>
            <a:r>
              <a:rPr lang="en" sz="1800">
                <a:solidFill>
                  <a:schemeClr val="accent6"/>
                </a:solidFill>
              </a:rPr>
              <a:t>September</a:t>
            </a:r>
            <a:br>
              <a:rPr lang="en" sz="1800">
                <a:solidFill>
                  <a:schemeClr val="accent6"/>
                </a:solidFill>
              </a:rPr>
            </a:br>
            <a:r>
              <a:rPr lang="en" sz="1800">
                <a:solidFill>
                  <a:schemeClr val="accent6"/>
                </a:solidFill>
              </a:rPr>
              <a:t>October</a:t>
            </a:r>
            <a:br>
              <a:rPr lang="en" sz="1800">
                <a:solidFill>
                  <a:schemeClr val="accent6"/>
                </a:solidFill>
              </a:rPr>
            </a:br>
            <a:r>
              <a:rPr lang="en" sz="1800">
                <a:solidFill>
                  <a:schemeClr val="accent6"/>
                </a:solidFill>
              </a:rPr>
              <a:t>December</a:t>
            </a:r>
            <a:br>
              <a:rPr lang="en" sz="1800">
                <a:solidFill>
                  <a:schemeClr val="accent6"/>
                </a:solidFill>
              </a:rPr>
            </a:br>
            <a:r>
              <a:rPr lang="en" sz="1800">
                <a:solidFill>
                  <a:schemeClr val="accent6"/>
                </a:solidFill>
              </a:rPr>
              <a:t>February</a:t>
            </a:r>
            <a:br>
              <a:rPr lang="en" sz="1800">
                <a:solidFill>
                  <a:schemeClr val="accent6"/>
                </a:solidFill>
              </a:rPr>
            </a:br>
            <a:r>
              <a:rPr lang="en" sz="1800">
                <a:solidFill>
                  <a:schemeClr val="accent6"/>
                </a:solidFill>
              </a:rPr>
              <a:t>April</a:t>
            </a:r>
            <a:br>
              <a:rPr lang="en" sz="1800">
                <a:solidFill>
                  <a:schemeClr val="accent6"/>
                </a:solidFill>
              </a:rPr>
            </a:br>
            <a:r>
              <a:rPr lang="en" sz="1800">
                <a:solidFill>
                  <a:schemeClr val="accent6"/>
                </a:solidFill>
              </a:rPr>
              <a:t>June</a:t>
            </a:r>
            <a:br>
              <a:rPr lang="en" sz="1800">
                <a:solidFill>
                  <a:schemeClr val="accent6"/>
                </a:solidFill>
              </a:rPr>
            </a:br>
            <a:r>
              <a:rPr lang="en" sz="1800">
                <a:solidFill>
                  <a:schemeClr val="accent6"/>
                </a:solidFill>
              </a:rPr>
              <a:t>July</a:t>
            </a:r>
            <a:endParaRPr sz="180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lue &amp; 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