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oboto-regular.fntdata"/><Relationship Id="rId21" Type="http://schemas.openxmlformats.org/officeDocument/2006/relationships/slide" Target="slides/slide17.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princetonreview.com/college-advice/act-math-practice"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princetonreview.com/college/sat-sections" TargetMode="External"/><Relationship Id="rId3" Type="http://schemas.openxmlformats.org/officeDocument/2006/relationships/hyperlink" Target="https://www.princetonreview.com/college/sat-information"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princetonreview.com/college/sat-sections" TargetMode="External"/><Relationship Id="rId3" Type="http://schemas.openxmlformats.org/officeDocument/2006/relationships/hyperlink" Target="https://www.princetonreview.com/college-advice/sat-math-practice"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princetonreview.com/college-advice/act-english-tips"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226f383176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26f383176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https://www.princetonreview.com/college-advice/act-math-practice</a:t>
            </a:r>
            <a:endParaRPr/>
          </a:p>
          <a:p>
            <a:pPr indent="0" lvl="0" marL="0" rtl="0" algn="l">
              <a:spcBef>
                <a:spcPts val="0"/>
              </a:spcBef>
              <a:spcAft>
                <a:spcPts val="0"/>
              </a:spcAft>
              <a:buNone/>
            </a:pPr>
            <a:r>
              <a:rPr lang="en"/>
              <a:t>Algebra</a:t>
            </a:r>
            <a:endParaRPr/>
          </a:p>
          <a:p>
            <a:pPr indent="0" lvl="0" marL="0" rtl="0" algn="l">
              <a:spcBef>
                <a:spcPts val="0"/>
              </a:spcBef>
              <a:spcAft>
                <a:spcPts val="0"/>
              </a:spcAft>
              <a:buNone/>
            </a:pPr>
            <a:r>
              <a:rPr lang="en"/>
              <a:t>14 pre-algebra questions based on math terminology (integers, prime numbers, and so on), basic number theory (rules of zero, order of operations and so on), and manipulation of fractions and decimals</a:t>
            </a:r>
            <a:endParaRPr/>
          </a:p>
          <a:p>
            <a:pPr indent="0" lvl="0" marL="0" rtl="0" algn="l">
              <a:spcBef>
                <a:spcPts val="0"/>
              </a:spcBef>
              <a:spcAft>
                <a:spcPts val="0"/>
              </a:spcAft>
              <a:buNone/>
            </a:pPr>
            <a:r>
              <a:rPr lang="en"/>
              <a:t>10 elementary algebra questions based on inequalities, linear equations, ratios, percents, and averages</a:t>
            </a:r>
            <a:endParaRPr/>
          </a:p>
          <a:p>
            <a:pPr indent="0" lvl="0" marL="0" rtl="0" algn="l">
              <a:spcBef>
                <a:spcPts val="0"/>
              </a:spcBef>
              <a:spcAft>
                <a:spcPts val="0"/>
              </a:spcAft>
              <a:buNone/>
            </a:pPr>
            <a:r>
              <a:rPr lang="en"/>
              <a:t>9 intermediate algebra questions based on exponents, roots, simultaneous equations, and quadratic equations</a:t>
            </a:r>
            <a:endParaRPr/>
          </a:p>
          <a:p>
            <a:pPr indent="0" lvl="0" marL="0" rtl="0" algn="l">
              <a:spcBef>
                <a:spcPts val="0"/>
              </a:spcBef>
              <a:spcAft>
                <a:spcPts val="0"/>
              </a:spcAft>
              <a:buNone/>
            </a:pPr>
            <a:r>
              <a:rPr lang="en"/>
              <a:t>Total: 33 questions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Geometry</a:t>
            </a:r>
            <a:endParaRPr/>
          </a:p>
          <a:p>
            <a:pPr indent="0" lvl="0" marL="0" rtl="0" algn="l">
              <a:spcBef>
                <a:spcPts val="0"/>
              </a:spcBef>
              <a:spcAft>
                <a:spcPts val="0"/>
              </a:spcAft>
              <a:buNone/>
            </a:pPr>
            <a:r>
              <a:rPr lang="en"/>
              <a:t>14 plane geometry questions based on angles, lengths, triangles, quadrilaterals, circles, perimeter, area, and volume</a:t>
            </a:r>
            <a:endParaRPr/>
          </a:p>
          <a:p>
            <a:pPr indent="0" lvl="0" marL="0" rtl="0" algn="l">
              <a:spcBef>
                <a:spcPts val="0"/>
              </a:spcBef>
              <a:spcAft>
                <a:spcPts val="0"/>
              </a:spcAft>
              <a:buNone/>
            </a:pPr>
            <a:r>
              <a:rPr lang="en"/>
              <a:t>9 coordinate geometry questions based on slope, distance, midpoint, parallel and perpendicular lines, points of intersection, and graphing</a:t>
            </a:r>
            <a:endParaRPr/>
          </a:p>
          <a:p>
            <a:pPr indent="0" lvl="0" marL="0" rtl="0" algn="l">
              <a:spcBef>
                <a:spcPts val="0"/>
              </a:spcBef>
              <a:spcAft>
                <a:spcPts val="0"/>
              </a:spcAft>
              <a:buNone/>
            </a:pPr>
            <a:r>
              <a:rPr lang="en"/>
              <a:t>Total: 23 questions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Trigonometry</a:t>
            </a:r>
            <a:endParaRPr/>
          </a:p>
          <a:p>
            <a:pPr indent="0" lvl="0" marL="0" rtl="0" algn="l">
              <a:spcBef>
                <a:spcPts val="0"/>
              </a:spcBef>
              <a:spcAft>
                <a:spcPts val="0"/>
              </a:spcAft>
              <a:buNone/>
            </a:pPr>
            <a:r>
              <a:rPr lang="en"/>
              <a:t>4 questions based on basic sine, cosine, and tangent functions, trig identities, and graphing</a:t>
            </a:r>
            <a:endParaRPr/>
          </a:p>
          <a:p>
            <a:pPr indent="0" lvl="0" marL="0" rtl="0" algn="l">
              <a:spcBef>
                <a:spcPts val="0"/>
              </a:spcBef>
              <a:spcAft>
                <a:spcPts val="0"/>
              </a:spcAft>
              <a:buNone/>
            </a:pPr>
            <a:r>
              <a:rPr lang="en"/>
              <a:t>Total: 4 questions</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226f383176_0_3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26f383176_0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https://www.princetonreview.com/college-advice/act-reading-strategies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226f383176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26f383176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226f383176_0_3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26f383176_0_3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226f383176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26f383176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Subject Tests test you on your knowledge of subjects on a high school level. The best way to prepare is to take the relevant courses and work hard in them.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226f383176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26f383176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choose what tests to take when you register, but on test day, you can add, subtract, or switch tests — with some limitations.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226f383176_0_3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26f383176_0_3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226fda820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26fda820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226f383176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26f383176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important to remember that you are not defined by your test score, and it is certainly not the only thing admissions panels will look at. However, if possible, you want your test score to be something that positively adds to your application.</a:t>
            </a:r>
            <a:endParaRPr/>
          </a:p>
          <a:p>
            <a:pPr indent="0" lvl="0" marL="0" rtl="0" algn="l">
              <a:spcBef>
                <a:spcPts val="0"/>
              </a:spcBef>
              <a:spcAft>
                <a:spcPts val="0"/>
              </a:spcAft>
              <a:buNone/>
            </a:pPr>
            <a:r>
              <a:rPr lang="en"/>
              <a:t>Most college will look at super scores, which is the total of your highest scores on each section across all times you have taken a particular test.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226f383176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26f383176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226f383176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26f383176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https://www.princetonreview.com/college/sat-sections</a:t>
            </a:r>
            <a:endParaRPr/>
          </a:p>
          <a:p>
            <a:pPr indent="0" lvl="0" marL="0" rtl="0" algn="l">
              <a:spcBef>
                <a:spcPts val="0"/>
              </a:spcBef>
              <a:spcAft>
                <a:spcPts val="0"/>
              </a:spcAft>
              <a:buNone/>
            </a:pPr>
            <a:r>
              <a:rPr lang="en" u="sng">
                <a:solidFill>
                  <a:schemeClr val="hlink"/>
                </a:solidFill>
                <a:hlinkClick r:id="rId3"/>
              </a:rPr>
              <a:t>https://www.princetonreview.com/college/sat-information</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226f383176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26f383176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u="sng">
                <a:solidFill>
                  <a:schemeClr val="hlink"/>
                </a:solidFill>
                <a:highlight>
                  <a:srgbClr val="FFFFFF"/>
                </a:highlight>
                <a:hlinkClick r:id="rId2"/>
              </a:rPr>
              <a:t>https://www.princetonreview.com/college/sat-sections</a:t>
            </a:r>
            <a:endParaRPr sz="1000">
              <a:solidFill>
                <a:srgbClr val="424542"/>
              </a:solidFill>
              <a:highlight>
                <a:srgbClr val="FFFFFF"/>
              </a:highlight>
            </a:endParaRPr>
          </a:p>
          <a:p>
            <a:pPr indent="0" lvl="0" marL="0" rtl="0" algn="l">
              <a:lnSpc>
                <a:spcPct val="115000"/>
              </a:lnSpc>
              <a:spcBef>
                <a:spcPts val="700"/>
              </a:spcBef>
              <a:spcAft>
                <a:spcPts val="0"/>
              </a:spcAft>
              <a:buNone/>
            </a:pPr>
            <a:r>
              <a:rPr lang="en" sz="1000" u="sng">
                <a:solidFill>
                  <a:schemeClr val="hlink"/>
                </a:solidFill>
                <a:highlight>
                  <a:srgbClr val="FFFFFF"/>
                </a:highlight>
                <a:hlinkClick r:id="rId3"/>
              </a:rPr>
              <a:t>https://www.princetonreview.com/college-advice/sat-math-practice</a:t>
            </a:r>
            <a:r>
              <a:rPr lang="en" sz="1000">
                <a:solidFill>
                  <a:srgbClr val="424542"/>
                </a:solidFill>
                <a:highlight>
                  <a:srgbClr val="FFFFFF"/>
                </a:highlight>
              </a:rPr>
              <a:t> </a:t>
            </a:r>
            <a:endParaRPr sz="1000">
              <a:solidFill>
                <a:srgbClr val="424542"/>
              </a:solidFill>
              <a:highlight>
                <a:srgbClr val="FFFFFF"/>
              </a:highlight>
            </a:endParaRPr>
          </a:p>
          <a:p>
            <a:pPr indent="0" lvl="0" marL="0" rtl="0" algn="l">
              <a:spcBef>
                <a:spcPts val="70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226f383176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26f383176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https://www.princetonreview.com/college/sat-sections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226f383176_0_2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26f383176_0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226f383176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26f383176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26f383176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26f383176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https://www.princetonreview.com/college-advice/act-english-tips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Portions of each passage are underlined, and you must decide if these are correct as written or if one of the other answers would fix or improve the selection</a:t>
            </a:r>
            <a:endParaRPr/>
          </a:p>
          <a:p>
            <a:pPr indent="0" lvl="0" marL="0" rtl="0" algn="l">
              <a:spcBef>
                <a:spcPts val="0"/>
              </a:spcBef>
              <a:spcAft>
                <a:spcPts val="0"/>
              </a:spcAft>
              <a:buNone/>
            </a:pPr>
            <a:r>
              <a:rPr lang="en"/>
              <a:t>Other questions will ask you to add, cut, or reorder text, and ask you to evaluate the passage as a whole.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ocs.google.com/document/d/1LJtsKZ3MiYPFKWsqnnsf4QQSA5NSjyAaC5sb84CAYEM/ed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Standardized Tests</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SAT, ACT, and SAT Subject Tests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Math</a:t>
            </a:r>
            <a:endParaRPr/>
          </a:p>
        </p:txBody>
      </p:sp>
      <p:sp>
        <p:nvSpPr>
          <p:cNvPr id="127" name="Google Shape;127;p22"/>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60 multiple–choice questions</a:t>
            </a:r>
            <a:endParaRPr/>
          </a:p>
          <a:p>
            <a:pPr indent="0" lvl="0" marL="0" rtl="0" algn="ctr">
              <a:spcBef>
                <a:spcPts val="0"/>
              </a:spcBef>
              <a:spcAft>
                <a:spcPts val="0"/>
              </a:spcAft>
              <a:buNone/>
            </a:pPr>
            <a:r>
              <a:rPr lang="en"/>
              <a:t>60 minutes</a:t>
            </a:r>
            <a:endParaRPr/>
          </a:p>
          <a:p>
            <a:pPr indent="0" lvl="0" marL="0" rtl="0" algn="ctr">
              <a:spcBef>
                <a:spcPts val="0"/>
              </a:spcBef>
              <a:spcAft>
                <a:spcPts val="0"/>
              </a:spcAft>
              <a:buNone/>
            </a:pPr>
            <a:r>
              <a:t/>
            </a:r>
            <a:endParaRPr/>
          </a:p>
        </p:txBody>
      </p:sp>
      <p:sp>
        <p:nvSpPr>
          <p:cNvPr id="128" name="Google Shape;128;p22"/>
          <p:cNvSpPr txBox="1"/>
          <p:nvPr>
            <p:ph idx="2" type="body"/>
          </p:nvPr>
        </p:nvSpPr>
        <p:spPr>
          <a:xfrm>
            <a:off x="4939500" y="285275"/>
            <a:ext cx="3837000" cy="4761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Pre-algebra, </a:t>
            </a:r>
            <a:r>
              <a:rPr lang="en"/>
              <a:t>Algebra, Geometry, Trigonometry</a:t>
            </a:r>
            <a:endParaRPr/>
          </a:p>
          <a:p>
            <a:pPr indent="0" lvl="0" marL="0" rtl="0" algn="l">
              <a:spcBef>
                <a:spcPts val="1600"/>
              </a:spcBef>
              <a:spcAft>
                <a:spcPts val="0"/>
              </a:spcAft>
              <a:buNone/>
            </a:pPr>
            <a:r>
              <a:rPr lang="en"/>
              <a:t>Largest Section: Algebra</a:t>
            </a:r>
            <a:endParaRPr/>
          </a:p>
          <a:p>
            <a:pPr indent="0" lvl="0" marL="0" rtl="0" algn="l">
              <a:spcBef>
                <a:spcPts val="1600"/>
              </a:spcBef>
              <a:spcAft>
                <a:spcPts val="1600"/>
              </a:spcAft>
              <a:buNone/>
            </a:pPr>
            <a:r>
              <a:rPr lang="en"/>
              <a:t>Smallest Section: Trigonometry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Reading</a:t>
            </a:r>
            <a:endParaRPr/>
          </a:p>
        </p:txBody>
      </p:sp>
      <p:sp>
        <p:nvSpPr>
          <p:cNvPr id="134" name="Google Shape;134;p23"/>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40 multiple–choice questions</a:t>
            </a:r>
            <a:endParaRPr/>
          </a:p>
          <a:p>
            <a:pPr indent="0" lvl="0" marL="0" rtl="0" algn="ctr">
              <a:spcBef>
                <a:spcPts val="0"/>
              </a:spcBef>
              <a:spcAft>
                <a:spcPts val="0"/>
              </a:spcAft>
              <a:buNone/>
            </a:pPr>
            <a:r>
              <a:rPr lang="en"/>
              <a:t>35 minutes</a:t>
            </a:r>
            <a:endParaRPr/>
          </a:p>
          <a:p>
            <a:pPr indent="0" lvl="0" marL="0" rtl="0" algn="ctr">
              <a:spcBef>
                <a:spcPts val="0"/>
              </a:spcBef>
              <a:spcAft>
                <a:spcPts val="0"/>
              </a:spcAft>
              <a:buNone/>
            </a:pPr>
            <a:r>
              <a:t/>
            </a:r>
            <a:endParaRPr/>
          </a:p>
        </p:txBody>
      </p:sp>
      <p:sp>
        <p:nvSpPr>
          <p:cNvPr id="135" name="Google Shape;135;p23"/>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FFFFF"/>
                </a:solidFill>
              </a:rPr>
              <a:t>Four reading passages, about 800 words each, always in this order:</a:t>
            </a:r>
            <a:endParaRPr>
              <a:solidFill>
                <a:srgbClr val="FFFFFF"/>
              </a:solidFill>
            </a:endParaRPr>
          </a:p>
          <a:p>
            <a:pPr indent="-342900" lvl="0" marL="457200" rtl="0" algn="l">
              <a:spcBef>
                <a:spcPts val="700"/>
              </a:spcBef>
              <a:spcAft>
                <a:spcPts val="0"/>
              </a:spcAft>
              <a:buClr>
                <a:srgbClr val="FFFFFF"/>
              </a:buClr>
              <a:buSzPts val="1800"/>
              <a:buFont typeface="Roboto"/>
              <a:buAutoNum type="arabicPeriod"/>
            </a:pPr>
            <a:r>
              <a:rPr lang="en">
                <a:solidFill>
                  <a:srgbClr val="FFFFFF"/>
                </a:solidFill>
              </a:rPr>
              <a:t>prose fiction</a:t>
            </a:r>
            <a:endParaRPr>
              <a:solidFill>
                <a:srgbClr val="FFFFFF"/>
              </a:solidFill>
            </a:endParaRPr>
          </a:p>
          <a:p>
            <a:pPr indent="-342900" lvl="0" marL="457200" rtl="0" algn="l">
              <a:spcBef>
                <a:spcPts val="0"/>
              </a:spcBef>
              <a:spcAft>
                <a:spcPts val="0"/>
              </a:spcAft>
              <a:buClr>
                <a:srgbClr val="FFFFFF"/>
              </a:buClr>
              <a:buSzPts val="1800"/>
              <a:buFont typeface="Roboto"/>
              <a:buAutoNum type="arabicPeriod"/>
            </a:pPr>
            <a:r>
              <a:rPr lang="en">
                <a:solidFill>
                  <a:srgbClr val="FFFFFF"/>
                </a:solidFill>
              </a:rPr>
              <a:t>social science</a:t>
            </a:r>
            <a:endParaRPr>
              <a:solidFill>
                <a:srgbClr val="FFFFFF"/>
              </a:solidFill>
            </a:endParaRPr>
          </a:p>
          <a:p>
            <a:pPr indent="-342900" lvl="0" marL="457200" rtl="0" algn="l">
              <a:spcBef>
                <a:spcPts val="0"/>
              </a:spcBef>
              <a:spcAft>
                <a:spcPts val="0"/>
              </a:spcAft>
              <a:buClr>
                <a:srgbClr val="FFFFFF"/>
              </a:buClr>
              <a:buSzPts val="1800"/>
              <a:buFont typeface="Roboto"/>
              <a:buAutoNum type="arabicPeriod"/>
            </a:pPr>
            <a:r>
              <a:rPr lang="en">
                <a:solidFill>
                  <a:srgbClr val="FFFFFF"/>
                </a:solidFill>
              </a:rPr>
              <a:t>humanities</a:t>
            </a:r>
            <a:endParaRPr>
              <a:solidFill>
                <a:srgbClr val="FFFFFF"/>
              </a:solidFill>
            </a:endParaRPr>
          </a:p>
          <a:p>
            <a:pPr indent="-342900" lvl="0" marL="457200" rtl="0" algn="l">
              <a:spcBef>
                <a:spcPts val="0"/>
              </a:spcBef>
              <a:spcAft>
                <a:spcPts val="0"/>
              </a:spcAft>
              <a:buClr>
                <a:srgbClr val="FFFFFF"/>
              </a:buClr>
              <a:buSzPts val="1800"/>
              <a:buFont typeface="Roboto"/>
              <a:buAutoNum type="arabicPeriod"/>
            </a:pPr>
            <a:r>
              <a:rPr lang="en">
                <a:solidFill>
                  <a:srgbClr val="FFFFFF"/>
                </a:solidFill>
              </a:rPr>
              <a:t>natural science</a:t>
            </a:r>
            <a:endParaRPr>
              <a:solidFill>
                <a:srgbClr val="FFFFFF"/>
              </a:solidFill>
            </a:endParaRPr>
          </a:p>
          <a:p>
            <a:pPr indent="0" lvl="0" marL="0" rtl="0" algn="l">
              <a:spcBef>
                <a:spcPts val="1100"/>
              </a:spcBef>
              <a:spcAft>
                <a:spcPts val="0"/>
              </a:spcAft>
              <a:buNone/>
            </a:pPr>
            <a:r>
              <a:rPr lang="en">
                <a:solidFill>
                  <a:srgbClr val="FFFFFF"/>
                </a:solidFill>
              </a:rPr>
              <a:t>10 questions after each passage on directly-stated information and implied meaning from the text</a:t>
            </a:r>
            <a:endParaRPr>
              <a:solidFill>
                <a:srgbClr val="FFFFFF"/>
              </a:solidFill>
            </a:endParaRPr>
          </a:p>
          <a:p>
            <a:pPr indent="0" lvl="0" marL="0" rtl="0" algn="l">
              <a:spcBef>
                <a:spcPts val="7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Science</a:t>
            </a:r>
            <a:endParaRPr/>
          </a:p>
        </p:txBody>
      </p:sp>
      <p:sp>
        <p:nvSpPr>
          <p:cNvPr id="141" name="Google Shape;141;p24"/>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40 multiple–choice questions</a:t>
            </a:r>
            <a:endParaRPr/>
          </a:p>
          <a:p>
            <a:pPr indent="0" lvl="0" marL="0" rtl="0" algn="ctr">
              <a:spcBef>
                <a:spcPts val="0"/>
              </a:spcBef>
              <a:spcAft>
                <a:spcPts val="0"/>
              </a:spcAft>
              <a:buNone/>
            </a:pPr>
            <a:r>
              <a:rPr lang="en"/>
              <a:t>35 minutes</a:t>
            </a:r>
            <a:endParaRPr/>
          </a:p>
          <a:p>
            <a:pPr indent="0" lvl="0" marL="0" rtl="0" algn="ctr">
              <a:spcBef>
                <a:spcPts val="0"/>
              </a:spcBef>
              <a:spcAft>
                <a:spcPts val="0"/>
              </a:spcAft>
              <a:buNone/>
            </a:pPr>
            <a:r>
              <a:t/>
            </a:r>
            <a:endParaRPr/>
          </a:p>
        </p:txBody>
      </p:sp>
      <p:sp>
        <p:nvSpPr>
          <p:cNvPr id="142" name="Google Shape;142;p24"/>
          <p:cNvSpPr txBox="1"/>
          <p:nvPr>
            <p:ph idx="2" type="body"/>
          </p:nvPr>
        </p:nvSpPr>
        <p:spPr>
          <a:xfrm>
            <a:off x="4939500" y="916025"/>
            <a:ext cx="3837000" cy="4043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40 questions about 7 passages</a:t>
            </a:r>
            <a:endParaRPr/>
          </a:p>
          <a:p>
            <a:pPr indent="0" lvl="0" marL="0" rtl="0" algn="l">
              <a:spcBef>
                <a:spcPts val="1600"/>
              </a:spcBef>
              <a:spcAft>
                <a:spcPts val="0"/>
              </a:spcAft>
              <a:buNone/>
            </a:pPr>
            <a:r>
              <a:rPr lang="en"/>
              <a:t>Topics include content from biology, chemistry, physics, and the Earth/space sciences such as astronomy, geology, and meteorology</a:t>
            </a:r>
            <a:endParaRPr/>
          </a:p>
          <a:p>
            <a:pPr indent="0" lvl="0" marL="0" rtl="0" algn="l">
              <a:spcBef>
                <a:spcPts val="1600"/>
              </a:spcBef>
              <a:spcAft>
                <a:spcPts val="0"/>
              </a:spcAft>
              <a:buNone/>
            </a:pPr>
            <a:r>
              <a:rPr lang="en"/>
              <a:t>Most questions involve analyzing graphs and information already presented</a:t>
            </a:r>
            <a:endParaRPr/>
          </a:p>
          <a:p>
            <a:pPr indent="0" lvl="0" marL="0" rtl="0" algn="l">
              <a:spcBef>
                <a:spcPts val="1600"/>
              </a:spcBef>
              <a:spcAft>
                <a:spcPts val="0"/>
              </a:spcAft>
              <a:buNone/>
            </a:pPr>
            <a:r>
              <a:rPr lang="en"/>
              <a:t>Will include 3-4 outside knowledge questions</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Writing</a:t>
            </a:r>
            <a:endParaRPr/>
          </a:p>
        </p:txBody>
      </p:sp>
      <p:sp>
        <p:nvSpPr>
          <p:cNvPr id="148" name="Google Shape;148;p25"/>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1 essay</a:t>
            </a:r>
            <a:endParaRPr/>
          </a:p>
          <a:p>
            <a:pPr indent="0" lvl="0" marL="0" rtl="0" algn="ctr">
              <a:spcBef>
                <a:spcPts val="0"/>
              </a:spcBef>
              <a:spcAft>
                <a:spcPts val="0"/>
              </a:spcAft>
              <a:buNone/>
            </a:pPr>
            <a:r>
              <a:rPr lang="en"/>
              <a:t>40 minutes</a:t>
            </a:r>
            <a:endParaRPr/>
          </a:p>
          <a:p>
            <a:pPr indent="0" lvl="0" marL="0" rtl="0" algn="ctr">
              <a:spcBef>
                <a:spcPts val="0"/>
              </a:spcBef>
              <a:spcAft>
                <a:spcPts val="0"/>
              </a:spcAft>
              <a:buNone/>
            </a:pPr>
            <a:r>
              <a:t/>
            </a:r>
            <a:endParaRPr/>
          </a:p>
        </p:txBody>
      </p:sp>
      <p:sp>
        <p:nvSpPr>
          <p:cNvPr id="149" name="Google Shape;149;p25"/>
          <p:cNvSpPr txBox="1"/>
          <p:nvPr>
            <p:ph idx="2" type="body"/>
          </p:nvPr>
        </p:nvSpPr>
        <p:spPr>
          <a:xfrm>
            <a:off x="4963475" y="10599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500"/>
              <a:t>Evaluate multiple perspectives on the given prompt</a:t>
            </a:r>
            <a:endParaRPr sz="1500"/>
          </a:p>
          <a:p>
            <a:pPr indent="0" lvl="0" marL="0" rtl="0" algn="l">
              <a:spcBef>
                <a:spcPts val="1600"/>
              </a:spcBef>
              <a:spcAft>
                <a:spcPts val="0"/>
              </a:spcAft>
              <a:buNone/>
            </a:pPr>
            <a:r>
              <a:rPr lang="en" sz="1500"/>
              <a:t>Analyze and evaluate the perspectives given, state and develop your own perspective on the issue, and explain the relationship between your perspective and those given</a:t>
            </a:r>
            <a:br>
              <a:rPr lang="en" sz="1500"/>
            </a:br>
            <a:br>
              <a:rPr lang="en" sz="1500"/>
            </a:br>
            <a:r>
              <a:rPr lang="en" sz="1500"/>
              <a:t>Your perspective may be in full agreement with any of the others, in partial agreement, or wholly different</a:t>
            </a:r>
            <a:endParaRPr sz="1500"/>
          </a:p>
          <a:p>
            <a:pPr indent="0" lvl="0" marL="0" rtl="0" algn="l">
              <a:spcBef>
                <a:spcPts val="1600"/>
              </a:spcBef>
              <a:spcAft>
                <a:spcPts val="0"/>
              </a:spcAft>
              <a:buNone/>
            </a:pPr>
            <a:r>
              <a:rPr lang="en" sz="1500"/>
              <a:t>Optional, but highly recommended as many schools require it for their application when submitting standardized tests</a:t>
            </a:r>
            <a:endParaRPr sz="1500"/>
          </a:p>
          <a:p>
            <a:pPr indent="0" lvl="0" marL="0" rtl="0" algn="l">
              <a:spcBef>
                <a:spcPts val="1600"/>
              </a:spcBef>
              <a:spcAft>
                <a:spcPts val="1600"/>
              </a:spcAft>
              <a:buNone/>
            </a:pPr>
            <a:r>
              <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SAT Subject Tests</a:t>
            </a:r>
            <a:endParaRPr sz="6000"/>
          </a:p>
        </p:txBody>
      </p:sp>
      <p:sp>
        <p:nvSpPr>
          <p:cNvPr id="155" name="Google Shape;155;p2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20 SAT Subject Tests</a:t>
            </a:r>
            <a:endParaRPr/>
          </a:p>
          <a:p>
            <a:pPr indent="0" lvl="0" marL="0" rtl="0" algn="l">
              <a:spcBef>
                <a:spcPts val="1600"/>
              </a:spcBef>
              <a:spcAft>
                <a:spcPts val="0"/>
              </a:spcAft>
              <a:buNone/>
            </a:pPr>
            <a:r>
              <a:rPr lang="en"/>
              <a:t>Five general subject areas: english, history, languages, mathematics and science</a:t>
            </a:r>
            <a:endParaRPr/>
          </a:p>
          <a:p>
            <a:pPr indent="0" lvl="0" marL="0" rtl="0" algn="l">
              <a:spcBef>
                <a:spcPts val="1600"/>
              </a:spcBef>
              <a:spcAft>
                <a:spcPts val="0"/>
              </a:spcAft>
              <a:buNone/>
            </a:pPr>
            <a:r>
              <a:rPr lang="en"/>
              <a:t>1 Hour</a:t>
            </a:r>
            <a:endParaRPr/>
          </a:p>
          <a:p>
            <a:pPr indent="0" lvl="0" marL="0" rtl="0" algn="l">
              <a:spcBef>
                <a:spcPts val="1600"/>
              </a:spcBef>
              <a:spcAft>
                <a:spcPts val="0"/>
              </a:spcAft>
              <a:buNone/>
            </a:pPr>
            <a:r>
              <a:rPr lang="en"/>
              <a:t>Multiple-choice</a:t>
            </a:r>
            <a:endParaRPr/>
          </a:p>
          <a:p>
            <a:pPr indent="0" lvl="0" marL="0" rtl="0" algn="l">
              <a:spcBef>
                <a:spcPts val="1600"/>
              </a:spcBef>
              <a:spcAft>
                <a:spcPts val="1600"/>
              </a:spcAft>
              <a:buNone/>
            </a:pPr>
            <a:r>
              <a:rPr lang="en"/>
              <a:t>200-800 point scale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SAT Subject Tests</a:t>
            </a:r>
            <a:endParaRPr sz="6000"/>
          </a:p>
        </p:txBody>
      </p:sp>
      <p:sp>
        <p:nvSpPr>
          <p:cNvPr id="161" name="Google Shape;161;p27"/>
          <p:cNvSpPr txBox="1"/>
          <p:nvPr>
            <p:ph idx="1" type="body"/>
          </p:nvPr>
        </p:nvSpPr>
        <p:spPr>
          <a:xfrm>
            <a:off x="471900" y="187112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SAT Subject Tests are on the same days and in the same test centers as the SAT</a:t>
            </a:r>
            <a:endParaRPr/>
          </a:p>
          <a:p>
            <a:pPr indent="0" lvl="0" marL="0" rtl="0" algn="l">
              <a:spcBef>
                <a:spcPts val="1600"/>
              </a:spcBef>
              <a:spcAft>
                <a:spcPts val="0"/>
              </a:spcAft>
              <a:buNone/>
            </a:pPr>
            <a:r>
              <a:rPr lang="en"/>
              <a:t>Language with Listening tests are only offered in November</a:t>
            </a:r>
            <a:endParaRPr/>
          </a:p>
          <a:p>
            <a:pPr indent="0" lvl="0" marL="0" rtl="0" algn="l">
              <a:spcBef>
                <a:spcPts val="1600"/>
              </a:spcBef>
              <a:spcAft>
                <a:spcPts val="0"/>
              </a:spcAft>
              <a:buNone/>
            </a:pPr>
            <a:r>
              <a:rPr lang="en"/>
              <a:t>You can take one, two, or three Subject Tests on any test date</a:t>
            </a:r>
            <a:endParaRPr/>
          </a:p>
          <a:p>
            <a:pPr indent="0" lvl="0" marL="0" rtl="0" algn="l">
              <a:spcBef>
                <a:spcPts val="1600"/>
              </a:spcBef>
              <a:spcAft>
                <a:spcPts val="0"/>
              </a:spcAft>
              <a:buNone/>
            </a:pPr>
            <a:r>
              <a:rPr lang="en"/>
              <a:t>You cannot take the SAT and an SAT Subject Test on the same day</a:t>
            </a:r>
            <a:br>
              <a:rPr lang="en"/>
            </a:b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SAT Subject Tests</a:t>
            </a:r>
            <a:endParaRPr sz="6000"/>
          </a:p>
        </p:txBody>
      </p:sp>
      <p:sp>
        <p:nvSpPr>
          <p:cNvPr id="167" name="Google Shape;167;p28"/>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t>Math Level 1</a:t>
            </a:r>
            <a:br>
              <a:rPr lang="en" sz="1800"/>
            </a:br>
            <a:r>
              <a:rPr lang="en" sz="1800"/>
              <a:t>Math Level 2</a:t>
            </a:r>
            <a:br>
              <a:rPr lang="en" sz="1800"/>
            </a:br>
            <a:r>
              <a:rPr lang="en" sz="1800"/>
              <a:t>Biology E/M</a:t>
            </a:r>
            <a:br>
              <a:rPr lang="en" sz="1800"/>
            </a:br>
            <a:r>
              <a:rPr lang="en" sz="1800"/>
              <a:t>Chemistry</a:t>
            </a:r>
            <a:br>
              <a:rPr lang="en" sz="1800"/>
            </a:br>
            <a:r>
              <a:rPr lang="en" sz="1800"/>
              <a:t>Physics</a:t>
            </a:r>
            <a:br>
              <a:rPr lang="en" sz="1800"/>
            </a:br>
            <a:r>
              <a:rPr lang="en" sz="1800"/>
              <a:t>Literature</a:t>
            </a:r>
            <a:br>
              <a:rPr lang="en" sz="1800"/>
            </a:br>
            <a:r>
              <a:rPr lang="en" sz="1800"/>
              <a:t>U.S. History</a:t>
            </a:r>
            <a:br>
              <a:rPr lang="en" sz="1800"/>
            </a:br>
            <a:r>
              <a:rPr lang="en" sz="1800"/>
              <a:t>World History</a:t>
            </a:r>
            <a:endParaRPr/>
          </a:p>
        </p:txBody>
      </p:sp>
      <p:sp>
        <p:nvSpPr>
          <p:cNvPr id="168" name="Google Shape;168;p28"/>
          <p:cNvSpPr txBox="1"/>
          <p:nvPr>
            <p:ph idx="2" type="body"/>
          </p:nvPr>
        </p:nvSpPr>
        <p:spPr>
          <a:xfrm>
            <a:off x="3226350" y="1919075"/>
            <a:ext cx="26913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Spanish</a:t>
            </a:r>
            <a:br>
              <a:rPr lang="en" sz="1800"/>
            </a:br>
            <a:r>
              <a:rPr lang="en" sz="1800"/>
              <a:t>Spanish with Listening</a:t>
            </a:r>
            <a:br>
              <a:rPr lang="en" sz="1800"/>
            </a:br>
            <a:r>
              <a:rPr lang="en" sz="1800"/>
              <a:t>French</a:t>
            </a:r>
            <a:br>
              <a:rPr lang="en" sz="1800"/>
            </a:br>
            <a:r>
              <a:rPr lang="en" sz="1800"/>
              <a:t>French with Listening</a:t>
            </a:r>
            <a:br>
              <a:rPr lang="en" sz="1800"/>
            </a:br>
            <a:r>
              <a:rPr lang="en" sz="1800"/>
              <a:t>Chinese with Listening</a:t>
            </a:r>
            <a:br>
              <a:rPr lang="en" sz="1800"/>
            </a:br>
            <a:r>
              <a:rPr lang="en" sz="1800"/>
              <a:t>Italian</a:t>
            </a:r>
            <a:br>
              <a:rPr lang="en" sz="1800"/>
            </a:br>
            <a:r>
              <a:rPr lang="en" sz="1800"/>
              <a:t>German</a:t>
            </a:r>
            <a:br>
              <a:rPr lang="en" sz="1800"/>
            </a:br>
            <a:r>
              <a:rPr lang="en" sz="1800"/>
              <a:t>German with Listening</a:t>
            </a:r>
            <a:endParaRPr sz="1800"/>
          </a:p>
          <a:p>
            <a:pPr indent="0" lvl="0" marL="0" rtl="0" algn="l">
              <a:spcBef>
                <a:spcPts val="1600"/>
              </a:spcBef>
              <a:spcAft>
                <a:spcPts val="1600"/>
              </a:spcAft>
              <a:buNone/>
            </a:pPr>
            <a:r>
              <a:t/>
            </a:r>
            <a:endParaRPr/>
          </a:p>
        </p:txBody>
      </p:sp>
      <p:sp>
        <p:nvSpPr>
          <p:cNvPr id="169" name="Google Shape;169;p28"/>
          <p:cNvSpPr txBox="1"/>
          <p:nvPr>
            <p:ph idx="2" type="body"/>
          </p:nvPr>
        </p:nvSpPr>
        <p:spPr>
          <a:xfrm>
            <a:off x="6306475" y="1919075"/>
            <a:ext cx="26913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Modern Hebrew</a:t>
            </a:r>
            <a:br>
              <a:rPr lang="en" sz="1800"/>
            </a:br>
            <a:r>
              <a:rPr lang="en" sz="1800"/>
              <a:t>Latin</a:t>
            </a:r>
            <a:br>
              <a:rPr lang="en" sz="1800"/>
            </a:br>
            <a:r>
              <a:rPr lang="en" sz="1800"/>
              <a:t>Japanese with Listening</a:t>
            </a:r>
            <a:br>
              <a:rPr lang="en" sz="1800"/>
            </a:br>
            <a:r>
              <a:rPr lang="en" sz="1800"/>
              <a:t>Korean with Listening</a:t>
            </a:r>
            <a:endParaRPr sz="1800"/>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How to Prepare for Standardized Tests</a:t>
            </a:r>
            <a:endParaRPr/>
          </a:p>
        </p:txBody>
      </p:sp>
      <p:sp>
        <p:nvSpPr>
          <p:cNvPr id="175" name="Google Shape;175;p29"/>
          <p:cNvSpPr txBox="1"/>
          <p:nvPr>
            <p:ph idx="1" type="body"/>
          </p:nvPr>
        </p:nvSpPr>
        <p:spPr>
          <a:xfrm>
            <a:off x="471900" y="1788200"/>
            <a:ext cx="8222100" cy="317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Taking full practice tests</a:t>
            </a:r>
            <a:br>
              <a:rPr lang="en"/>
            </a:br>
            <a:r>
              <a:rPr lang="en"/>
              <a:t>- This will help you build the stamina you need to take the test and see your score range</a:t>
            </a:r>
            <a:endParaRPr/>
          </a:p>
          <a:p>
            <a:pPr indent="0" lvl="0" marL="0" rtl="0" algn="l">
              <a:lnSpc>
                <a:spcPct val="100000"/>
              </a:lnSpc>
              <a:spcBef>
                <a:spcPts val="1600"/>
              </a:spcBef>
              <a:spcAft>
                <a:spcPts val="0"/>
              </a:spcAft>
              <a:buNone/>
            </a:pPr>
            <a:r>
              <a:rPr lang="en"/>
              <a:t>Answering practice questions</a:t>
            </a:r>
            <a:br>
              <a:rPr lang="en"/>
            </a:br>
            <a:r>
              <a:rPr lang="en"/>
              <a:t>- </a:t>
            </a:r>
            <a:r>
              <a:rPr lang="en"/>
              <a:t>This will help you practice with specific sections and types of questions</a:t>
            </a:r>
            <a:endParaRPr/>
          </a:p>
          <a:p>
            <a:pPr indent="0" lvl="0" marL="0" rtl="0" algn="l">
              <a:lnSpc>
                <a:spcPct val="100000"/>
              </a:lnSpc>
              <a:spcBef>
                <a:spcPts val="1600"/>
              </a:spcBef>
              <a:spcAft>
                <a:spcPts val="0"/>
              </a:spcAft>
              <a:buNone/>
            </a:pPr>
            <a:r>
              <a:rPr lang="en"/>
              <a:t>Reading study tips and test material</a:t>
            </a:r>
            <a:br>
              <a:rPr lang="en"/>
            </a:br>
            <a:r>
              <a:rPr lang="en"/>
              <a:t>- Practice helps, but it’s also important to study the content that will be on the tests and learn the tips and tricks to solving problems and moving quickly</a:t>
            </a:r>
            <a:endParaRPr/>
          </a:p>
          <a:p>
            <a:pPr indent="0" lvl="0" marL="0" rtl="0" algn="l">
              <a:lnSpc>
                <a:spcPct val="100000"/>
              </a:lnSpc>
              <a:spcBef>
                <a:spcPts val="1600"/>
              </a:spcBef>
              <a:spcAft>
                <a:spcPts val="1600"/>
              </a:spcAft>
              <a:buNone/>
            </a:pPr>
            <a:r>
              <a:rPr lang="en"/>
              <a:t>You can use practice books or find </a:t>
            </a:r>
            <a:r>
              <a:rPr lang="en" u="sng">
                <a:solidFill>
                  <a:schemeClr val="hlink"/>
                </a:solidFill>
                <a:hlinkClick r:id="rId3"/>
              </a:rPr>
              <a:t>tests and tips online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take standardized tests?</a:t>
            </a:r>
            <a:endParaRPr/>
          </a:p>
        </p:txBody>
      </p:sp>
      <p:sp>
        <p:nvSpPr>
          <p:cNvPr id="74" name="Google Shape;74;p14"/>
          <p:cNvSpPr txBox="1"/>
          <p:nvPr>
            <p:ph idx="1" type="body"/>
          </p:nvPr>
        </p:nvSpPr>
        <p:spPr>
          <a:xfrm>
            <a:off x="471900" y="1919075"/>
            <a:ext cx="84540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It is required for most college applications</a:t>
            </a:r>
            <a:endParaRPr sz="2000"/>
          </a:p>
          <a:p>
            <a:pPr indent="0" lvl="0" marL="0" rtl="0" algn="l">
              <a:spcBef>
                <a:spcPts val="1600"/>
              </a:spcBef>
              <a:spcAft>
                <a:spcPts val="0"/>
              </a:spcAft>
              <a:buNone/>
            </a:pPr>
            <a:r>
              <a:rPr lang="en" sz="2000"/>
              <a:t>Admissions panels will take these scores into account when evaluating applicants</a:t>
            </a:r>
            <a:endParaRPr sz="2000"/>
          </a:p>
          <a:p>
            <a:pPr indent="0" lvl="0" marL="0" rtl="0" algn="l">
              <a:spcBef>
                <a:spcPts val="1600"/>
              </a:spcBef>
              <a:spcAft>
                <a:spcPts val="0"/>
              </a:spcAft>
              <a:buNone/>
            </a:pPr>
            <a:r>
              <a:rPr lang="en" sz="2000"/>
              <a:t>Scholarships may also ask for this information</a:t>
            </a:r>
            <a:endParaRPr sz="2000"/>
          </a:p>
          <a:p>
            <a:pPr indent="0" lvl="0" marL="0" rtl="0" algn="l">
              <a:spcBef>
                <a:spcPts val="1600"/>
              </a:spcBef>
              <a:spcAft>
                <a:spcPts val="1600"/>
              </a:spcAft>
              <a:buNone/>
            </a:pPr>
            <a:r>
              <a:rPr lang="en" sz="2000"/>
              <a:t>Earning a certain score on these tests will qualify a student for Bright Futures</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The SAT</a:t>
            </a:r>
            <a:endParaRPr sz="6000"/>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42857"/>
              </a:lnSpc>
              <a:spcBef>
                <a:spcPts val="0"/>
              </a:spcBef>
              <a:spcAft>
                <a:spcPts val="0"/>
              </a:spcAft>
              <a:buNone/>
            </a:pPr>
            <a:r>
              <a:rPr b="1" lang="en">
                <a:solidFill>
                  <a:srgbClr val="424542"/>
                </a:solidFill>
              </a:rPr>
              <a:t>Frequency: </a:t>
            </a:r>
            <a:r>
              <a:rPr lang="en">
                <a:solidFill>
                  <a:srgbClr val="424542"/>
                </a:solidFill>
              </a:rPr>
              <a:t>7 times/year</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Duration: </a:t>
            </a:r>
            <a:r>
              <a:rPr lang="en">
                <a:solidFill>
                  <a:srgbClr val="424542"/>
                </a:solidFill>
              </a:rPr>
              <a:t>3 hours, 50 minutes</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Sections: </a:t>
            </a:r>
            <a:r>
              <a:rPr lang="en">
                <a:solidFill>
                  <a:srgbClr val="424542"/>
                </a:solidFill>
              </a:rPr>
              <a:t>Math, Evidence-Based Reading and Writing, Optional Essay</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Cost: </a:t>
            </a:r>
            <a:r>
              <a:rPr lang="en">
                <a:solidFill>
                  <a:srgbClr val="424542"/>
                </a:solidFill>
              </a:rPr>
              <a:t>$54.50 ($43 without Essay) *</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Max. Score: </a:t>
            </a:r>
            <a:r>
              <a:rPr lang="en">
                <a:solidFill>
                  <a:srgbClr val="424542"/>
                </a:solidFill>
              </a:rPr>
              <a:t>800/section (Essay reported separately)</a:t>
            </a:r>
            <a:endParaRPr>
              <a:solidFill>
                <a:srgbClr val="424542"/>
              </a:solidFill>
            </a:endParaRPr>
          </a:p>
          <a:p>
            <a:pPr indent="0" lvl="0" marL="0" rtl="0" algn="l">
              <a:lnSpc>
                <a:spcPct val="142857"/>
              </a:lnSpc>
              <a:spcBef>
                <a:spcPts val="0"/>
              </a:spcBef>
              <a:spcAft>
                <a:spcPts val="0"/>
              </a:spcAft>
              <a:buNone/>
            </a:pPr>
            <a:r>
              <a:rPr i="1" lang="en">
                <a:solidFill>
                  <a:srgbClr val="424542"/>
                </a:solidFill>
              </a:rPr>
              <a:t>*Students who qualify for free and reduced lunch can obtain a fee waiver from their guidance counselor</a:t>
            </a:r>
            <a:endParaRPr i="1">
              <a:solidFill>
                <a:srgbClr val="424542"/>
              </a:solidFill>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Reading</a:t>
            </a:r>
            <a:endParaRPr/>
          </a:p>
        </p:txBody>
      </p:sp>
      <p:sp>
        <p:nvSpPr>
          <p:cNvPr id="86" name="Google Shape;86;p16"/>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52 multiple–choice questions</a:t>
            </a:r>
            <a:br>
              <a:rPr lang="en"/>
            </a:br>
            <a:r>
              <a:rPr lang="en"/>
              <a:t>65 minutes</a:t>
            </a:r>
            <a:endParaRPr/>
          </a:p>
        </p:txBody>
      </p:sp>
      <p:sp>
        <p:nvSpPr>
          <p:cNvPr id="87" name="Google Shape;87;p16"/>
          <p:cNvSpPr txBox="1"/>
          <p:nvPr>
            <p:ph idx="2" type="body"/>
          </p:nvPr>
        </p:nvSpPr>
        <p:spPr>
          <a:xfrm>
            <a:off x="4939500" y="90742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Passage themes include </a:t>
            </a:r>
            <a:r>
              <a:rPr lang="en"/>
              <a:t>literature, history, social studies, and the natural sciences</a:t>
            </a:r>
            <a:endParaRPr/>
          </a:p>
          <a:p>
            <a:pPr indent="0" lvl="0" marL="0" rtl="0" algn="l">
              <a:spcBef>
                <a:spcPts val="1600"/>
              </a:spcBef>
              <a:spcAft>
                <a:spcPts val="0"/>
              </a:spcAft>
              <a:buNone/>
            </a:pPr>
            <a:r>
              <a:rPr lang="en"/>
              <a:t>Tested Skills</a:t>
            </a:r>
            <a:endParaRPr/>
          </a:p>
          <a:p>
            <a:pPr indent="-342900" lvl="0" marL="457200" rtl="0" algn="l">
              <a:spcBef>
                <a:spcPts val="1600"/>
              </a:spcBef>
              <a:spcAft>
                <a:spcPts val="0"/>
              </a:spcAft>
              <a:buSzPts val="1800"/>
              <a:buChar char="●"/>
            </a:pPr>
            <a:r>
              <a:rPr lang="en"/>
              <a:t>Determining the meaning of words in context</a:t>
            </a:r>
            <a:endParaRPr/>
          </a:p>
          <a:p>
            <a:pPr indent="-342900" lvl="0" marL="457200" rtl="0" algn="l">
              <a:spcBef>
                <a:spcPts val="0"/>
              </a:spcBef>
              <a:spcAft>
                <a:spcPts val="0"/>
              </a:spcAft>
              <a:buSzPts val="1800"/>
              <a:buChar char="●"/>
            </a:pPr>
            <a:r>
              <a:rPr lang="en"/>
              <a:t>Deciding why an author included a certain detail</a:t>
            </a:r>
            <a:endParaRPr/>
          </a:p>
          <a:p>
            <a:pPr indent="-342900" lvl="0" marL="457200" rtl="0" algn="l">
              <a:spcBef>
                <a:spcPts val="0"/>
              </a:spcBef>
              <a:spcAft>
                <a:spcPts val="0"/>
              </a:spcAft>
              <a:buSzPts val="1800"/>
              <a:buChar char="●"/>
            </a:pPr>
            <a:r>
              <a:rPr lang="en"/>
              <a:t>Finding the main idea of a whole passage</a:t>
            </a:r>
            <a:endParaRPr/>
          </a:p>
          <a:p>
            <a:pPr indent="-342900" lvl="0" marL="457200" rtl="0" algn="l">
              <a:spcBef>
                <a:spcPts val="0"/>
              </a:spcBef>
              <a:spcAft>
                <a:spcPts val="0"/>
              </a:spcAft>
              <a:buSzPts val="1800"/>
              <a:buChar char="●"/>
            </a:pPr>
            <a:r>
              <a:rPr lang="en"/>
              <a:t>Comparing two passages</a:t>
            </a:r>
            <a:endParaRPr/>
          </a:p>
          <a:p>
            <a:pPr indent="-342900" lvl="0" marL="457200" rtl="0" algn="l">
              <a:spcBef>
                <a:spcPts val="0"/>
              </a:spcBef>
              <a:spcAft>
                <a:spcPts val="0"/>
              </a:spcAft>
              <a:buSzPts val="1800"/>
              <a:buChar char="●"/>
            </a:pPr>
            <a:r>
              <a:rPr lang="en"/>
              <a:t>Pinpointing information on a graph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7"/>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Math</a:t>
            </a:r>
            <a:endParaRPr/>
          </a:p>
        </p:txBody>
      </p:sp>
      <p:sp>
        <p:nvSpPr>
          <p:cNvPr id="93" name="Google Shape;93;p17"/>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58 multiple–choice questions and 1 set of “extended-thinking” grid-in questions</a:t>
            </a:r>
            <a:br>
              <a:rPr lang="en"/>
            </a:br>
            <a:r>
              <a:rPr lang="en"/>
              <a:t>80 minutes</a:t>
            </a:r>
            <a:endParaRPr/>
          </a:p>
        </p:txBody>
      </p:sp>
      <p:sp>
        <p:nvSpPr>
          <p:cNvPr id="94" name="Google Shape;94;p17"/>
          <p:cNvSpPr txBox="1"/>
          <p:nvPr>
            <p:ph idx="2" type="body"/>
          </p:nvPr>
        </p:nvSpPr>
        <p:spPr>
          <a:xfrm>
            <a:off x="4939500" y="364075"/>
            <a:ext cx="3974400" cy="4456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br>
              <a:rPr lang="en"/>
            </a:br>
            <a:r>
              <a:rPr lang="en"/>
              <a:t>Algebra I and II, Arithmetic, Probability, Data Analysis, Plane Geometry, Coordinate Geometry, Trigonometry</a:t>
            </a:r>
            <a:endParaRPr/>
          </a:p>
          <a:p>
            <a:pPr indent="0" lvl="0" marL="0" rtl="0" algn="l">
              <a:spcBef>
                <a:spcPts val="1600"/>
              </a:spcBef>
              <a:spcAft>
                <a:spcPts val="0"/>
              </a:spcAft>
              <a:buNone/>
            </a:pPr>
            <a:r>
              <a:rPr lang="en"/>
              <a:t>Largest Portion: Algebra</a:t>
            </a:r>
            <a:endParaRPr/>
          </a:p>
          <a:p>
            <a:pPr indent="0" lvl="0" marL="0" rtl="0" algn="l">
              <a:spcBef>
                <a:spcPts val="1600"/>
              </a:spcBef>
              <a:spcAft>
                <a:spcPts val="1600"/>
              </a:spcAft>
              <a:buNone/>
            </a:pPr>
            <a:r>
              <a:rPr lang="en"/>
              <a:t>Smallest Portion: Plane Geometry and Trigonometry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8"/>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Writing &amp; Language</a:t>
            </a:r>
            <a:endParaRPr/>
          </a:p>
        </p:txBody>
      </p:sp>
      <p:sp>
        <p:nvSpPr>
          <p:cNvPr id="100" name="Google Shape;100;p18"/>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44 multiple–choice questions</a:t>
            </a:r>
            <a:br>
              <a:rPr lang="en"/>
            </a:br>
            <a:r>
              <a:rPr lang="en"/>
              <a:t>35 minutes</a:t>
            </a:r>
            <a:endParaRPr/>
          </a:p>
        </p:txBody>
      </p:sp>
      <p:sp>
        <p:nvSpPr>
          <p:cNvPr id="101" name="Google Shape;101;p18"/>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Identify and correct grammatical errors in sentences and passages</a:t>
            </a:r>
            <a:endParaRPr/>
          </a:p>
          <a:p>
            <a:pPr indent="0" lvl="0" marL="0" rtl="0" algn="l">
              <a:spcBef>
                <a:spcPts val="1600"/>
              </a:spcBef>
              <a:spcAft>
                <a:spcPts val="1600"/>
              </a:spcAft>
              <a:buNone/>
            </a:pPr>
            <a:r>
              <a:rPr lang="en"/>
              <a:t>Think like an editor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Essay</a:t>
            </a:r>
            <a:endParaRPr/>
          </a:p>
        </p:txBody>
      </p:sp>
      <p:sp>
        <p:nvSpPr>
          <p:cNvPr id="107" name="Google Shape;107;p1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1 Essay</a:t>
            </a:r>
            <a:endParaRPr/>
          </a:p>
          <a:p>
            <a:pPr indent="0" lvl="0" marL="0" rtl="0" algn="ctr">
              <a:spcBef>
                <a:spcPts val="0"/>
              </a:spcBef>
              <a:spcAft>
                <a:spcPts val="0"/>
              </a:spcAft>
              <a:buNone/>
            </a:pPr>
            <a:r>
              <a:rPr lang="en"/>
              <a:t>50 Minutes</a:t>
            </a:r>
            <a:endParaRPr/>
          </a:p>
        </p:txBody>
      </p:sp>
      <p:sp>
        <p:nvSpPr>
          <p:cNvPr id="108" name="Google Shape;108;p19"/>
          <p:cNvSpPr txBox="1"/>
          <p:nvPr>
            <p:ph idx="2" type="body"/>
          </p:nvPr>
        </p:nvSpPr>
        <p:spPr>
          <a:xfrm>
            <a:off x="4939500" y="489600"/>
            <a:ext cx="3837000" cy="41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R</a:t>
            </a:r>
            <a:r>
              <a:rPr lang="en"/>
              <a:t>ead a text (typically a speech or editorial) and discuss how the author effectively builds an argument</a:t>
            </a:r>
            <a:endParaRPr/>
          </a:p>
          <a:p>
            <a:pPr indent="0" lvl="0" marL="0" rtl="0" algn="l">
              <a:spcBef>
                <a:spcPts val="1600"/>
              </a:spcBef>
              <a:spcAft>
                <a:spcPts val="0"/>
              </a:spcAft>
              <a:buNone/>
            </a:pPr>
            <a:r>
              <a:rPr lang="en"/>
              <a:t>Written formally (no “I” or “you” personal pronouns)</a:t>
            </a:r>
            <a:endParaRPr/>
          </a:p>
          <a:p>
            <a:pPr indent="0" lvl="0" marL="0" rtl="0" algn="l">
              <a:spcBef>
                <a:spcPts val="1600"/>
              </a:spcBef>
              <a:spcAft>
                <a:spcPts val="0"/>
              </a:spcAft>
              <a:buNone/>
            </a:pPr>
            <a:r>
              <a:rPr lang="en"/>
              <a:t>Introduction-body-conclusion</a:t>
            </a:r>
            <a:endParaRPr/>
          </a:p>
          <a:p>
            <a:pPr indent="0" lvl="0" marL="0" rtl="0" algn="l">
              <a:spcBef>
                <a:spcPts val="1600"/>
              </a:spcBef>
              <a:spcAft>
                <a:spcPts val="1600"/>
              </a:spcAft>
              <a:buNone/>
            </a:pPr>
            <a:r>
              <a:rPr lang="en"/>
              <a:t>Optional, but highly recommended as many schools require it for their application when submitting standardized tests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The ACT</a:t>
            </a:r>
            <a:endParaRPr sz="6000"/>
          </a:p>
        </p:txBody>
      </p:sp>
      <p:sp>
        <p:nvSpPr>
          <p:cNvPr id="114" name="Google Shape;114;p2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lnSpc>
                <a:spcPct val="142857"/>
              </a:lnSpc>
              <a:spcBef>
                <a:spcPts val="0"/>
              </a:spcBef>
              <a:spcAft>
                <a:spcPts val="0"/>
              </a:spcAft>
              <a:buNone/>
            </a:pPr>
            <a:r>
              <a:rPr b="1" lang="en">
                <a:solidFill>
                  <a:srgbClr val="424542"/>
                </a:solidFill>
              </a:rPr>
              <a:t>Frequency: </a:t>
            </a:r>
            <a:r>
              <a:rPr lang="en">
                <a:solidFill>
                  <a:srgbClr val="424542"/>
                </a:solidFill>
              </a:rPr>
              <a:t>6 times/year</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Duration: </a:t>
            </a:r>
            <a:r>
              <a:rPr lang="en">
                <a:solidFill>
                  <a:srgbClr val="424542"/>
                </a:solidFill>
              </a:rPr>
              <a:t>3 hours; 3 hours 40 minutes including essay</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Sections: </a:t>
            </a:r>
            <a:r>
              <a:rPr lang="en">
                <a:solidFill>
                  <a:srgbClr val="424542"/>
                </a:solidFill>
              </a:rPr>
              <a:t>English, Math, Reading, Science, Writing</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Cost: </a:t>
            </a:r>
            <a:r>
              <a:rPr lang="en">
                <a:solidFill>
                  <a:srgbClr val="424542"/>
                </a:solidFill>
              </a:rPr>
              <a:t>$34 - $49.50*</a:t>
            </a:r>
            <a:endParaRPr>
              <a:solidFill>
                <a:srgbClr val="424542"/>
              </a:solidFill>
            </a:endParaRPr>
          </a:p>
          <a:p>
            <a:pPr indent="0" lvl="0" marL="0" rtl="0" algn="l">
              <a:lnSpc>
                <a:spcPct val="142857"/>
              </a:lnSpc>
              <a:spcBef>
                <a:spcPts val="0"/>
              </a:spcBef>
              <a:spcAft>
                <a:spcPts val="0"/>
              </a:spcAft>
              <a:buNone/>
            </a:pPr>
            <a:r>
              <a:rPr b="1" lang="en">
                <a:solidFill>
                  <a:srgbClr val="424542"/>
                </a:solidFill>
              </a:rPr>
              <a:t>Max. Score: </a:t>
            </a:r>
            <a:r>
              <a:rPr lang="en">
                <a:solidFill>
                  <a:srgbClr val="424542"/>
                </a:solidFill>
              </a:rPr>
              <a:t>36</a:t>
            </a:r>
            <a:endParaRPr>
              <a:solidFill>
                <a:srgbClr val="424542"/>
              </a:solidFill>
            </a:endParaRPr>
          </a:p>
          <a:p>
            <a:pPr indent="0" lvl="0" marL="0" rtl="0" algn="l">
              <a:lnSpc>
                <a:spcPct val="142857"/>
              </a:lnSpc>
              <a:spcBef>
                <a:spcPts val="0"/>
              </a:spcBef>
              <a:spcAft>
                <a:spcPts val="0"/>
              </a:spcAft>
              <a:buNone/>
            </a:pPr>
            <a:r>
              <a:rPr i="1" lang="en">
                <a:solidFill>
                  <a:srgbClr val="424542"/>
                </a:solidFill>
              </a:rPr>
              <a:t>*Students who qualify for free and reduced lunch can obtain a fee waiver from their guidance counselor</a:t>
            </a:r>
            <a:endParaRPr>
              <a:solidFill>
                <a:srgbClr val="424542"/>
              </a:solidFill>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English</a:t>
            </a:r>
            <a:endParaRPr/>
          </a:p>
        </p:txBody>
      </p:sp>
      <p:sp>
        <p:nvSpPr>
          <p:cNvPr id="120" name="Google Shape;120;p21"/>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75 multiple–choice questions</a:t>
            </a:r>
            <a:endParaRPr/>
          </a:p>
          <a:p>
            <a:pPr indent="0" lvl="0" marL="0" rtl="0" algn="ctr">
              <a:spcBef>
                <a:spcPts val="0"/>
              </a:spcBef>
              <a:spcAft>
                <a:spcPts val="0"/>
              </a:spcAft>
              <a:buNone/>
            </a:pPr>
            <a:r>
              <a:rPr lang="en"/>
              <a:t>45 minutes</a:t>
            </a:r>
            <a:endParaRPr/>
          </a:p>
          <a:p>
            <a:pPr indent="0" lvl="0" marL="0" rtl="0" algn="ctr">
              <a:spcBef>
                <a:spcPts val="0"/>
              </a:spcBef>
              <a:spcAft>
                <a:spcPts val="0"/>
              </a:spcAft>
              <a:buNone/>
            </a:pPr>
            <a:r>
              <a:t/>
            </a:r>
            <a:endParaRPr/>
          </a:p>
        </p:txBody>
      </p:sp>
      <p:sp>
        <p:nvSpPr>
          <p:cNvPr id="121" name="Google Shape;121;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a:t>
            </a:r>
            <a:r>
              <a:rPr lang="en"/>
              <a:t>ive passages on topics ranging from historical essays to personal narratives</a:t>
            </a:r>
            <a:endParaRPr/>
          </a:p>
          <a:p>
            <a:pPr indent="0" lvl="0" marL="0" rtl="0" algn="l">
              <a:spcBef>
                <a:spcPts val="1600"/>
              </a:spcBef>
              <a:spcAft>
                <a:spcPts val="0"/>
              </a:spcAft>
              <a:buNone/>
            </a:pPr>
            <a:r>
              <a:rPr lang="en"/>
              <a:t>Decide if portions of a passage are grammatically correct</a:t>
            </a:r>
            <a:endParaRPr/>
          </a:p>
          <a:p>
            <a:pPr indent="0" lvl="0" marL="0" rtl="0" algn="l">
              <a:spcBef>
                <a:spcPts val="1600"/>
              </a:spcBef>
              <a:spcAft>
                <a:spcPts val="1600"/>
              </a:spcAft>
              <a:buNone/>
            </a:pPr>
            <a:r>
              <a:rPr lang="en"/>
              <a:t>Add to, cut, reorder, and evaluate text based on multiple-choice options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