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  <p:sldMasterId id="2147483660" r:id="rId4"/>
    <p:sldMasterId id="2147483661" r:id="rId5"/>
    <p:sldMasterId id="214748366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y="6858000" cx="9144000"/>
  <p:notesSz cx="6858000" cy="931385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29" Type="http://schemas.openxmlformats.org/officeDocument/2006/relationships/slide" Target="slides/slide2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01725" y="698500"/>
            <a:ext cx="4654550" cy="349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47137"/>
            <a:ext cx="2971800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847137"/>
            <a:ext cx="2971800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4:notes"/>
          <p:cNvSpPr/>
          <p:nvPr>
            <p:ph idx="2" type="sldImg"/>
          </p:nvPr>
        </p:nvSpPr>
        <p:spPr>
          <a:xfrm>
            <a:off x="1101725" y="698500"/>
            <a:ext cx="4654550" cy="349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0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0:notes"/>
          <p:cNvSpPr/>
          <p:nvPr>
            <p:ph idx="2" type="sldImg"/>
          </p:nvPr>
        </p:nvSpPr>
        <p:spPr>
          <a:xfrm>
            <a:off x="1101725" y="698500"/>
            <a:ext cx="4654550" cy="349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1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1:notes"/>
          <p:cNvSpPr/>
          <p:nvPr>
            <p:ph idx="2" type="sldImg"/>
          </p:nvPr>
        </p:nvSpPr>
        <p:spPr>
          <a:xfrm>
            <a:off x="1101725" y="698500"/>
            <a:ext cx="4654550" cy="349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2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2:notes"/>
          <p:cNvSpPr/>
          <p:nvPr>
            <p:ph idx="2" type="sldImg"/>
          </p:nvPr>
        </p:nvSpPr>
        <p:spPr>
          <a:xfrm>
            <a:off x="1101725" y="698500"/>
            <a:ext cx="4654550" cy="349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3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3:notes"/>
          <p:cNvSpPr/>
          <p:nvPr>
            <p:ph idx="2" type="sldImg"/>
          </p:nvPr>
        </p:nvSpPr>
        <p:spPr>
          <a:xfrm>
            <a:off x="1101725" y="698500"/>
            <a:ext cx="4654550" cy="349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4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4:notes"/>
          <p:cNvSpPr/>
          <p:nvPr>
            <p:ph idx="2" type="sldImg"/>
          </p:nvPr>
        </p:nvSpPr>
        <p:spPr>
          <a:xfrm>
            <a:off x="1101725" y="698500"/>
            <a:ext cx="4654550" cy="349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471a864d1b_0_0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g471a864d1b_0_0:notes"/>
          <p:cNvSpPr/>
          <p:nvPr>
            <p:ph idx="2" type="sldImg"/>
          </p:nvPr>
        </p:nvSpPr>
        <p:spPr>
          <a:xfrm>
            <a:off x="1101725" y="698500"/>
            <a:ext cx="46545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8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8:notes"/>
          <p:cNvSpPr/>
          <p:nvPr>
            <p:ph idx="2" type="sldImg"/>
          </p:nvPr>
        </p:nvSpPr>
        <p:spPr>
          <a:xfrm>
            <a:off x="1101725" y="698500"/>
            <a:ext cx="4654550" cy="349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9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9:notes"/>
          <p:cNvSpPr/>
          <p:nvPr>
            <p:ph idx="2" type="sldImg"/>
          </p:nvPr>
        </p:nvSpPr>
        <p:spPr>
          <a:xfrm>
            <a:off x="1101725" y="698500"/>
            <a:ext cx="4654550" cy="349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3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33:notes"/>
          <p:cNvSpPr/>
          <p:nvPr>
            <p:ph idx="2" type="sldImg"/>
          </p:nvPr>
        </p:nvSpPr>
        <p:spPr>
          <a:xfrm>
            <a:off x="1101725" y="698500"/>
            <a:ext cx="4654550" cy="349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1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31:notes"/>
          <p:cNvSpPr/>
          <p:nvPr>
            <p:ph idx="2" type="sldImg"/>
          </p:nvPr>
        </p:nvSpPr>
        <p:spPr>
          <a:xfrm>
            <a:off x="1101725" y="698500"/>
            <a:ext cx="46545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7:notes"/>
          <p:cNvSpPr/>
          <p:nvPr>
            <p:ph idx="2" type="sldImg"/>
          </p:nvPr>
        </p:nvSpPr>
        <p:spPr>
          <a:xfrm>
            <a:off x="1101725" y="698500"/>
            <a:ext cx="4654550" cy="349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2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32:notes"/>
          <p:cNvSpPr/>
          <p:nvPr>
            <p:ph idx="2" type="sldImg"/>
          </p:nvPr>
        </p:nvSpPr>
        <p:spPr>
          <a:xfrm>
            <a:off x="1101725" y="698500"/>
            <a:ext cx="46545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4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34:notes"/>
          <p:cNvSpPr/>
          <p:nvPr>
            <p:ph idx="2" type="sldImg"/>
          </p:nvPr>
        </p:nvSpPr>
        <p:spPr>
          <a:xfrm>
            <a:off x="1101725" y="698500"/>
            <a:ext cx="46545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5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35:notes"/>
          <p:cNvSpPr/>
          <p:nvPr>
            <p:ph idx="2" type="sldImg"/>
          </p:nvPr>
        </p:nvSpPr>
        <p:spPr>
          <a:xfrm>
            <a:off x="1101725" y="698500"/>
            <a:ext cx="4654500" cy="3492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8:notes"/>
          <p:cNvSpPr/>
          <p:nvPr>
            <p:ph idx="2" type="sldImg"/>
          </p:nvPr>
        </p:nvSpPr>
        <p:spPr>
          <a:xfrm>
            <a:off x="1101725" y="698500"/>
            <a:ext cx="4654550" cy="349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0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0:notes"/>
          <p:cNvSpPr/>
          <p:nvPr>
            <p:ph idx="2" type="sldImg"/>
          </p:nvPr>
        </p:nvSpPr>
        <p:spPr>
          <a:xfrm>
            <a:off x="1101725" y="698500"/>
            <a:ext cx="4654550" cy="349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1:notes"/>
          <p:cNvSpPr/>
          <p:nvPr>
            <p:ph idx="2" type="sldImg"/>
          </p:nvPr>
        </p:nvSpPr>
        <p:spPr>
          <a:xfrm>
            <a:off x="1101725" y="698500"/>
            <a:ext cx="4654550" cy="349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4:notes"/>
          <p:cNvSpPr/>
          <p:nvPr>
            <p:ph idx="2" type="sldImg"/>
          </p:nvPr>
        </p:nvSpPr>
        <p:spPr>
          <a:xfrm>
            <a:off x="1101725" y="698500"/>
            <a:ext cx="4654550" cy="349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6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6:notes"/>
          <p:cNvSpPr/>
          <p:nvPr>
            <p:ph idx="2" type="sldImg"/>
          </p:nvPr>
        </p:nvSpPr>
        <p:spPr>
          <a:xfrm>
            <a:off x="1101725" y="698500"/>
            <a:ext cx="4654550" cy="349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7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7:notes"/>
          <p:cNvSpPr/>
          <p:nvPr>
            <p:ph idx="2" type="sldImg"/>
          </p:nvPr>
        </p:nvSpPr>
        <p:spPr>
          <a:xfrm>
            <a:off x="1101725" y="698500"/>
            <a:ext cx="4654550" cy="349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9:notes"/>
          <p:cNvSpPr txBox="1"/>
          <p:nvPr>
            <p:ph idx="1" type="body"/>
          </p:nvPr>
        </p:nvSpPr>
        <p:spPr>
          <a:xfrm>
            <a:off x="685800" y="4424362"/>
            <a:ext cx="5486400" cy="41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9:notes"/>
          <p:cNvSpPr/>
          <p:nvPr>
            <p:ph idx="2" type="sldImg"/>
          </p:nvPr>
        </p:nvSpPr>
        <p:spPr>
          <a:xfrm>
            <a:off x="1101725" y="698500"/>
            <a:ext cx="4654550" cy="3492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"/>
          <p:cNvSpPr txBox="1"/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8" name="Google Shape;28;p2"/>
          <p:cNvSpPr txBox="1"/>
          <p:nvPr>
            <p:ph idx="1" type="subTitle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507" lvl="0" marL="64008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None/>
              <a:defRPr b="0" i="0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ctr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None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ctr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ctr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ctr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None/>
              <a:defRPr b="0" i="0" sz="2000" u="none" cap="none" strike="noStrik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ctr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ctr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None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ctr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None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ctr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None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9" name="Google Shape;29;p2"/>
          <p:cNvSpPr txBox="1"/>
          <p:nvPr>
            <p:ph idx="10" type="dt"/>
          </p:nvPr>
        </p:nvSpPr>
        <p:spPr>
          <a:xfrm>
            <a:off x="6705600" y="4206875"/>
            <a:ext cx="9604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2"/>
          <p:cNvSpPr txBox="1"/>
          <p:nvPr>
            <p:ph idx="11" type="ftr"/>
          </p:nvPr>
        </p:nvSpPr>
        <p:spPr>
          <a:xfrm>
            <a:off x="5410200" y="4205287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2"/>
          <p:cNvSpPr txBox="1"/>
          <p:nvPr>
            <p:ph idx="12" type="sldNum"/>
          </p:nvPr>
        </p:nvSpPr>
        <p:spPr>
          <a:xfrm>
            <a:off x="8320087" y="1587"/>
            <a:ext cx="747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3"/>
          <p:cNvSpPr txBox="1"/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1" name="Google Shape;121;p13"/>
          <p:cNvSpPr txBox="1"/>
          <p:nvPr>
            <p:ph idx="10" type="dt"/>
          </p:nvPr>
        </p:nvSpPr>
        <p:spPr>
          <a:xfrm>
            <a:off x="6583362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2" name="Google Shape;122;p13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3" name="Google Shape;123;p13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 and Clip Art" type="txAndClipArt">
  <p:cSld name="TEXT_AND_CLIPAR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>
            <p:ph type="title"/>
          </p:nvPr>
        </p:nvSpPr>
        <p:spPr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2" name="Google Shape;142;p15"/>
          <p:cNvSpPr txBox="1"/>
          <p:nvPr>
            <p:ph idx="1" type="body"/>
          </p:nvPr>
        </p:nvSpPr>
        <p:spPr>
          <a:xfrm>
            <a:off x="914400" y="2362200"/>
            <a:ext cx="39243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683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3" name="Google Shape;143;p15"/>
          <p:cNvSpPr/>
          <p:nvPr>
            <p:ph idx="2" type="clipArt"/>
          </p:nvPr>
        </p:nvSpPr>
        <p:spPr>
          <a:xfrm>
            <a:off x="4991100" y="2362200"/>
            <a:ext cx="39243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63525" lvl="0" marL="365125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50825" lvl="1" marL="657225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3837" lvl="2" marL="922338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01612" lvl="3" marL="1179513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82562" lvl="4" marL="1389063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86944" lvl="5" marL="1609344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90500" lvl="6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88467" lvl="7" marL="2029968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82879" lvl="8" marL="224028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3" name="Google Shape;53;p4"/>
          <p:cNvSpPr txBox="1"/>
          <p:nvPr>
            <p:ph idx="1" type="body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683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4" name="Google Shape;54;p4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4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4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5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5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3" name="Google Shape;63;p6"/>
          <p:cNvSpPr txBox="1"/>
          <p:nvPr>
            <p:ph idx="1" type="body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4925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Georgia"/>
              <a:buChar char="▫"/>
              <a:defRPr b="0" i="0" sz="19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429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4" name="Google Shape;64;p6"/>
          <p:cNvSpPr txBox="1"/>
          <p:nvPr>
            <p:ph idx="2" type="body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4925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Georgia"/>
              <a:buChar char="▫"/>
              <a:defRPr b="0" i="0" sz="19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429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5" name="Google Shape;65;p6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6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6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"/>
          <p:cNvSpPr txBox="1"/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0" name="Google Shape;70;p7"/>
          <p:cNvSpPr txBox="1"/>
          <p:nvPr>
            <p:ph idx="1" type="body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683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1" name="Google Shape;71;p7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7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7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6" name="Google Shape;76;p8"/>
          <p:cNvSpPr txBox="1"/>
          <p:nvPr>
            <p:ph idx="1" type="body"/>
          </p:nvPr>
        </p:nvSpPr>
        <p:spPr>
          <a:xfrm rot="5400000">
            <a:off x="2409825" y="296862"/>
            <a:ext cx="432435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683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rebuchet MS"/>
              <a:buNone/>
              <a:defRPr b="1" i="0" sz="2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2" name="Google Shape;82;p9"/>
          <p:cNvSpPr/>
          <p:nvPr>
            <p:ph idx="2" type="pic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cap="flat" cmpd="sng" w="508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  <a:effectLst>
            <a:outerShdw blurRad="57150" rotWithShape="0" algn="tl" dir="4800000" dist="31750">
              <a:srgbClr val="000000">
                <a:alpha val="24705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1400"/>
              <a:buFont typeface="Georgia"/>
              <a:buNone/>
              <a:defRPr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50825" lvl="1" marL="657225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3837" lvl="2" marL="922338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01612" lvl="3" marL="1179513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82562" lvl="4" marL="1389063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86944" lvl="5" marL="1609344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90500" lvl="6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88467" lvl="7" marL="2029968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82879" lvl="8" marL="224028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3" name="Google Shape;83;p9"/>
          <p:cNvSpPr txBox="1"/>
          <p:nvPr>
            <p:ph idx="1" type="body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None/>
              <a:defRPr sz="1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None/>
              <a:defRPr b="0" i="0" sz="12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10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b="0" i="0" sz="9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None/>
              <a:defRPr b="0" i="0" sz="900" u="none" cap="none" strike="noStrik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4" name="Google Shape;84;p9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9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9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0"/>
          <p:cNvSpPr txBox="1"/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rebuchet MS"/>
              <a:buNone/>
              <a:defRPr b="1" i="0" sz="1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9" name="Google Shape;89;p10"/>
          <p:cNvSpPr txBox="1"/>
          <p:nvPr>
            <p:ph idx="1" type="body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None/>
              <a:defRPr sz="1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None/>
              <a:defRPr b="0" i="0" sz="12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10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b="0" i="0" sz="9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None/>
              <a:defRPr b="0" i="0" sz="900" u="none" cap="none" strike="noStrik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0" name="Google Shape;90;p10"/>
          <p:cNvSpPr txBox="1"/>
          <p:nvPr>
            <p:ph idx="2" type="body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3200"/>
              <a:buFont typeface="Georgia"/>
              <a:buChar char="•"/>
              <a:defRPr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064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Georgia"/>
              <a:buChar char="▫"/>
              <a:defRPr b="0" i="0" sz="2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556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1" name="Google Shape;91;p10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10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p10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"/>
          <p:cNvSpPr txBox="1"/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rebuchet MS"/>
              <a:buNone/>
              <a:defRPr b="1" i="0" sz="43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6" name="Google Shape;96;p11"/>
          <p:cNvSpPr txBox="1"/>
          <p:nvPr>
            <p:ph idx="1" type="body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None/>
              <a:defRPr b="0" sz="21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None/>
              <a:defRPr b="0" i="0" sz="18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None/>
              <a:defRPr b="0" i="0" sz="14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7" name="Google Shape;97;p11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Google Shape;98;p11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Google Shape;99;p11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1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 flipH="1" rot="10800000">
            <a:off x="5410200" y="3810000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/>
          <p:nvPr/>
        </p:nvSpPr>
        <p:spPr>
          <a:xfrm flipH="1" rot="10800000">
            <a:off x="5410200" y="3897312"/>
            <a:ext cx="3733800" cy="19208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"/>
          <p:cNvSpPr txBox="1"/>
          <p:nvPr/>
        </p:nvSpPr>
        <p:spPr>
          <a:xfrm flipH="1" rot="10800000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/>
          <p:nvPr/>
        </p:nvSpPr>
        <p:spPr>
          <a:xfrm flipH="1" rot="10800000">
            <a:off x="5410200" y="4164012"/>
            <a:ext cx="1965325" cy="19050"/>
          </a:xfrm>
          <a:prstGeom prst="rect">
            <a:avLst/>
          </a:prstGeom>
          <a:solidFill>
            <a:schemeClr val="accent2">
              <a:alpha val="59607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"/>
          <p:cNvSpPr txBox="1"/>
          <p:nvPr/>
        </p:nvSpPr>
        <p:spPr>
          <a:xfrm flipH="1" rot="10800000">
            <a:off x="5410200" y="4198937"/>
            <a:ext cx="1965325" cy="9525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5410200" y="3962400"/>
            <a:ext cx="3063875" cy="2698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7377112" y="4060825"/>
            <a:ext cx="1600200" cy="3651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"/>
          <p:cNvSpPr txBox="1"/>
          <p:nvPr/>
        </p:nvSpPr>
        <p:spPr>
          <a:xfrm>
            <a:off x="0" y="3649662"/>
            <a:ext cx="9144000" cy="24447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"/>
          <p:cNvSpPr txBox="1"/>
          <p:nvPr/>
        </p:nvSpPr>
        <p:spPr>
          <a:xfrm>
            <a:off x="0" y="3675062"/>
            <a:ext cx="9144000" cy="141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"/>
          <p:cNvSpPr txBox="1"/>
          <p:nvPr/>
        </p:nvSpPr>
        <p:spPr>
          <a:xfrm flipH="1" rot="10800000">
            <a:off x="6413500" y="3643312"/>
            <a:ext cx="2730500" cy="247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"/>
          <p:cNvSpPr txBox="1"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2" name="Google Shape;22;p1"/>
          <p:cNvSpPr txBox="1"/>
          <p:nvPr>
            <p:ph idx="1" type="body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683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Google Shape;23;p1"/>
          <p:cNvSpPr txBox="1"/>
          <p:nvPr>
            <p:ph idx="10" type="dt"/>
          </p:nvPr>
        </p:nvSpPr>
        <p:spPr>
          <a:xfrm>
            <a:off x="6705600" y="4206875"/>
            <a:ext cx="9604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1"/>
          <p:cNvSpPr txBox="1"/>
          <p:nvPr>
            <p:ph idx="11" type="ftr"/>
          </p:nvPr>
        </p:nvSpPr>
        <p:spPr>
          <a:xfrm>
            <a:off x="5410200" y="4205287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1"/>
          <p:cNvSpPr txBox="1"/>
          <p:nvPr>
            <p:ph idx="12" type="sldNum"/>
          </p:nvPr>
        </p:nvSpPr>
        <p:spPr>
          <a:xfrm>
            <a:off x="8320087" y="1587"/>
            <a:ext cx="747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0" y="366712"/>
            <a:ext cx="9144000" cy="8413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3"/>
          <p:cNvSpPr txBox="1"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3"/>
          <p:cNvSpPr txBox="1"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3"/>
          <p:cNvSpPr txBox="1"/>
          <p:nvPr/>
        </p:nvSpPr>
        <p:spPr>
          <a:xfrm flipH="1" rot="10800000">
            <a:off x="5410200" y="360362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"/>
          <p:cNvSpPr txBox="1"/>
          <p:nvPr/>
        </p:nvSpPr>
        <p:spPr>
          <a:xfrm flipH="1" rot="10800000">
            <a:off x="5410200" y="439737"/>
            <a:ext cx="3733800" cy="18097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3"/>
          <p:cNvSpPr/>
          <p:nvPr/>
        </p:nvSpPr>
        <p:spPr>
          <a:xfrm>
            <a:off x="5407025" y="496887"/>
            <a:ext cx="3063875" cy="28575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3"/>
          <p:cNvSpPr/>
          <p:nvPr/>
        </p:nvSpPr>
        <p:spPr>
          <a:xfrm>
            <a:off x="7373937" y="588962"/>
            <a:ext cx="1600200" cy="3651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3"/>
          <p:cNvSpPr txBox="1"/>
          <p:nvPr/>
        </p:nvSpPr>
        <p:spPr>
          <a:xfrm>
            <a:off x="9085262" y="-1587"/>
            <a:ext cx="57150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3"/>
          <p:cNvSpPr txBox="1"/>
          <p:nvPr/>
        </p:nvSpPr>
        <p:spPr>
          <a:xfrm>
            <a:off x="9043987" y="-1587"/>
            <a:ext cx="28575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3"/>
          <p:cNvSpPr txBox="1"/>
          <p:nvPr/>
        </p:nvSpPr>
        <p:spPr>
          <a:xfrm>
            <a:off x="9024937" y="-1587"/>
            <a:ext cx="9525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3"/>
          <p:cNvSpPr txBox="1"/>
          <p:nvPr/>
        </p:nvSpPr>
        <p:spPr>
          <a:xfrm>
            <a:off x="8975725" y="-1587"/>
            <a:ext cx="26987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3"/>
          <p:cNvSpPr txBox="1"/>
          <p:nvPr/>
        </p:nvSpPr>
        <p:spPr>
          <a:xfrm>
            <a:off x="8915400" y="0"/>
            <a:ext cx="55562" cy="5857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3"/>
          <p:cNvSpPr txBox="1"/>
          <p:nvPr/>
        </p:nvSpPr>
        <p:spPr>
          <a:xfrm>
            <a:off x="8874125" y="0"/>
            <a:ext cx="7937" cy="5857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3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7" name="Google Shape;47;p3"/>
          <p:cNvSpPr txBox="1"/>
          <p:nvPr>
            <p:ph idx="1" type="body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683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3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3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/>
          <p:nvPr/>
        </p:nvSpPr>
        <p:spPr>
          <a:xfrm>
            <a:off x="0" y="366712"/>
            <a:ext cx="9144000" cy="8413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2"/>
          <p:cNvSpPr txBox="1"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2"/>
          <p:cNvSpPr txBox="1"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2"/>
          <p:cNvSpPr txBox="1"/>
          <p:nvPr/>
        </p:nvSpPr>
        <p:spPr>
          <a:xfrm flipH="1" rot="10800000">
            <a:off x="5410200" y="360362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2"/>
          <p:cNvSpPr txBox="1"/>
          <p:nvPr/>
        </p:nvSpPr>
        <p:spPr>
          <a:xfrm flipH="1" rot="10800000">
            <a:off x="5410200" y="439737"/>
            <a:ext cx="3733800" cy="18097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2"/>
          <p:cNvSpPr/>
          <p:nvPr/>
        </p:nvSpPr>
        <p:spPr>
          <a:xfrm>
            <a:off x="5407025" y="496887"/>
            <a:ext cx="3063875" cy="28575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2"/>
          <p:cNvSpPr/>
          <p:nvPr/>
        </p:nvSpPr>
        <p:spPr>
          <a:xfrm>
            <a:off x="7373937" y="588962"/>
            <a:ext cx="1600200" cy="3651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2"/>
          <p:cNvSpPr txBox="1"/>
          <p:nvPr/>
        </p:nvSpPr>
        <p:spPr>
          <a:xfrm>
            <a:off x="9085262" y="-1587"/>
            <a:ext cx="57150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2"/>
          <p:cNvSpPr txBox="1"/>
          <p:nvPr/>
        </p:nvSpPr>
        <p:spPr>
          <a:xfrm>
            <a:off x="9043987" y="-1587"/>
            <a:ext cx="28575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2"/>
          <p:cNvSpPr txBox="1"/>
          <p:nvPr/>
        </p:nvSpPr>
        <p:spPr>
          <a:xfrm>
            <a:off x="9024937" y="-1587"/>
            <a:ext cx="9525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2"/>
          <p:cNvSpPr txBox="1"/>
          <p:nvPr/>
        </p:nvSpPr>
        <p:spPr>
          <a:xfrm>
            <a:off x="8975725" y="-1587"/>
            <a:ext cx="26987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2"/>
          <p:cNvSpPr txBox="1"/>
          <p:nvPr/>
        </p:nvSpPr>
        <p:spPr>
          <a:xfrm>
            <a:off x="8915400" y="0"/>
            <a:ext cx="55562" cy="5857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2"/>
          <p:cNvSpPr txBox="1"/>
          <p:nvPr/>
        </p:nvSpPr>
        <p:spPr>
          <a:xfrm>
            <a:off x="8874125" y="0"/>
            <a:ext cx="7937" cy="5857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2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5" name="Google Shape;115;p12"/>
          <p:cNvSpPr txBox="1"/>
          <p:nvPr>
            <p:ph idx="1" type="body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683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6" name="Google Shape;116;p12"/>
          <p:cNvSpPr txBox="1"/>
          <p:nvPr>
            <p:ph idx="10" type="dt"/>
          </p:nvPr>
        </p:nvSpPr>
        <p:spPr>
          <a:xfrm>
            <a:off x="6583362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Google Shape;117;p12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Google Shape;118;p12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/>
          <p:nvPr/>
        </p:nvSpPr>
        <p:spPr>
          <a:xfrm>
            <a:off x="0" y="366712"/>
            <a:ext cx="9144000" cy="8413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4"/>
          <p:cNvSpPr txBox="1"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4"/>
          <p:cNvSpPr txBox="1"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4"/>
          <p:cNvSpPr txBox="1"/>
          <p:nvPr/>
        </p:nvSpPr>
        <p:spPr>
          <a:xfrm flipH="1" rot="10800000">
            <a:off x="5410200" y="360362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4"/>
          <p:cNvSpPr txBox="1"/>
          <p:nvPr/>
        </p:nvSpPr>
        <p:spPr>
          <a:xfrm flipH="1" rot="10800000">
            <a:off x="5410200" y="439737"/>
            <a:ext cx="3733800" cy="18097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4"/>
          <p:cNvSpPr/>
          <p:nvPr/>
        </p:nvSpPr>
        <p:spPr>
          <a:xfrm>
            <a:off x="5407025" y="496887"/>
            <a:ext cx="3063875" cy="28575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4"/>
          <p:cNvSpPr/>
          <p:nvPr/>
        </p:nvSpPr>
        <p:spPr>
          <a:xfrm>
            <a:off x="7373937" y="588962"/>
            <a:ext cx="1600200" cy="3651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4"/>
          <p:cNvSpPr txBox="1"/>
          <p:nvPr/>
        </p:nvSpPr>
        <p:spPr>
          <a:xfrm>
            <a:off x="9085262" y="-1587"/>
            <a:ext cx="57150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4"/>
          <p:cNvSpPr txBox="1"/>
          <p:nvPr/>
        </p:nvSpPr>
        <p:spPr>
          <a:xfrm>
            <a:off x="9043987" y="-1587"/>
            <a:ext cx="28575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4"/>
          <p:cNvSpPr txBox="1"/>
          <p:nvPr/>
        </p:nvSpPr>
        <p:spPr>
          <a:xfrm>
            <a:off x="9024937" y="-1587"/>
            <a:ext cx="9525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4"/>
          <p:cNvSpPr txBox="1"/>
          <p:nvPr/>
        </p:nvSpPr>
        <p:spPr>
          <a:xfrm>
            <a:off x="8975725" y="-1587"/>
            <a:ext cx="26987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4"/>
          <p:cNvSpPr txBox="1"/>
          <p:nvPr/>
        </p:nvSpPr>
        <p:spPr>
          <a:xfrm>
            <a:off x="8915400" y="0"/>
            <a:ext cx="55562" cy="5857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4"/>
          <p:cNvSpPr txBox="1"/>
          <p:nvPr/>
        </p:nvSpPr>
        <p:spPr>
          <a:xfrm>
            <a:off x="8874125" y="0"/>
            <a:ext cx="7937" cy="5857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4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9" name="Google Shape;139;p14"/>
          <p:cNvSpPr txBox="1"/>
          <p:nvPr>
            <p:ph idx="1" type="body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683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6"/>
          <p:cNvSpPr txBox="1"/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Resumes	</a:t>
            </a:r>
            <a:endParaRPr/>
          </a:p>
        </p:txBody>
      </p:sp>
      <p:sp>
        <p:nvSpPr>
          <p:cNvPr id="149" name="Google Shape;149;p16"/>
          <p:cNvSpPr txBox="1"/>
          <p:nvPr>
            <p:ph idx="1" type="subTitle"/>
          </p:nvPr>
        </p:nvSpPr>
        <p:spPr>
          <a:xfrm>
            <a:off x="457200" y="3900487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63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For High School Students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5"/>
          <p:cNvSpPr txBox="1"/>
          <p:nvPr>
            <p:ph type="title"/>
          </p:nvPr>
        </p:nvSpPr>
        <p:spPr>
          <a:xfrm>
            <a:off x="457200" y="685800"/>
            <a:ext cx="8229600" cy="106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Sample of Education Section</a:t>
            </a:r>
            <a:endParaRPr/>
          </a:p>
        </p:txBody>
      </p:sp>
      <p:cxnSp>
        <p:nvCxnSpPr>
          <p:cNvPr id="212" name="Google Shape;212;p25"/>
          <p:cNvCxnSpPr/>
          <p:nvPr/>
        </p:nvCxnSpPr>
        <p:spPr>
          <a:xfrm>
            <a:off x="381000" y="1752600"/>
            <a:ext cx="8534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213" name="Google Shape;213;p25"/>
          <p:cNvSpPr txBox="1"/>
          <p:nvPr/>
        </p:nvSpPr>
        <p:spPr>
          <a:xfrm>
            <a:off x="723900" y="2123425"/>
            <a:ext cx="7848600" cy="23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EDUCATION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Winter Park High School</a:t>
            </a:r>
            <a:r>
              <a:rPr lang="en-US" sz="1600">
                <a:solidFill>
                  <a:schemeClr val="dk1"/>
                </a:solidFill>
              </a:rPr>
              <a:t>, 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Winter Park, FL</a:t>
            </a:r>
            <a:r>
              <a:rPr lang="en-US"/>
              <a:t>				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August 20</a:t>
            </a:r>
            <a:r>
              <a:rPr lang="en-US" sz="1600">
                <a:solidFill>
                  <a:schemeClr val="dk1"/>
                </a:solidFill>
              </a:rPr>
              <a:t>15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1600">
                <a:solidFill>
                  <a:schemeClr val="dk1"/>
                </a:solidFill>
              </a:rPr>
              <a:t>P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resent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Graduating May 20</a:t>
            </a:r>
            <a:r>
              <a:rPr lang="en-US" sz="1600">
                <a:solidFill>
                  <a:schemeClr val="dk1"/>
                </a:solidFill>
              </a:rPr>
              <a:t>1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GPA 3.</a:t>
            </a:r>
            <a:r>
              <a:rPr lang="en-US" sz="1600">
                <a:solidFill>
                  <a:schemeClr val="dk1"/>
                </a:solidFill>
              </a:rPr>
              <a:t>2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Relevant Courses: Business Systems Technology; Marketing	</a:t>
            </a: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  <p:cxnSp>
        <p:nvCxnSpPr>
          <p:cNvPr id="214" name="Google Shape;214;p25"/>
          <p:cNvCxnSpPr/>
          <p:nvPr/>
        </p:nvCxnSpPr>
        <p:spPr>
          <a:xfrm>
            <a:off x="228600" y="6477000"/>
            <a:ext cx="8458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6"/>
          <p:cNvSpPr txBox="1"/>
          <p:nvPr/>
        </p:nvSpPr>
        <p:spPr>
          <a:xfrm>
            <a:off x="457200" y="838200"/>
            <a:ext cx="8153400" cy="7710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57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2000">
                <a:solidFill>
                  <a:schemeClr val="dk1"/>
                </a:solidFill>
              </a:rPr>
              <a:t>Giana Williams</a:t>
            </a:r>
            <a:endParaRPr/>
          </a:p>
          <a:p>
            <a:pPr indent="457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83 Prospect Road ∙ Orlando, FL 32837</a:t>
            </a:r>
            <a:endParaRPr/>
          </a:p>
          <a:p>
            <a:pPr indent="457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(407) 555-8975 ∙ </a:t>
            </a:r>
            <a:r>
              <a:rPr lang="en-US" sz="1600" u="none">
                <a:solidFill>
                  <a:schemeClr val="dk1"/>
                </a:solidFill>
              </a:rPr>
              <a:t>g</a:t>
            </a:r>
            <a:r>
              <a:rPr lang="en-US" sz="1600">
                <a:solidFill>
                  <a:schemeClr val="dk1"/>
                </a:solidFill>
              </a:rPr>
              <a:t>williams@gmail.com</a:t>
            </a:r>
            <a:endParaRPr/>
          </a:p>
          <a:p>
            <a:pPr indent="457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___________________________________________________________</a:t>
            </a:r>
            <a:endParaRPr/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600">
                <a:solidFill>
                  <a:schemeClr val="dk1"/>
                </a:solidFill>
              </a:rPr>
              <a:t>EDUCATION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600">
                <a:solidFill>
                  <a:schemeClr val="dk1"/>
                </a:solidFill>
              </a:rPr>
              <a:t>Winter Park High School</a:t>
            </a:r>
            <a:r>
              <a:rPr lang="en-US" sz="1600">
                <a:solidFill>
                  <a:schemeClr val="dk1"/>
                </a:solidFill>
              </a:rPr>
              <a:t>, Winter Park, FL</a:t>
            </a:r>
            <a:r>
              <a:rPr lang="en-US">
                <a:solidFill>
                  <a:schemeClr val="dk1"/>
                </a:solidFill>
              </a:rPr>
              <a:t>				        </a:t>
            </a:r>
            <a:r>
              <a:rPr lang="en-US" sz="1600">
                <a:solidFill>
                  <a:schemeClr val="dk1"/>
                </a:solidFill>
              </a:rPr>
              <a:t>August 2015 – Present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Graduating May  2019</a:t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GPA 3.2</a:t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Relevant Courses: Business Systems Technology; Marketing</a:t>
            </a:r>
            <a:endParaRPr b="1" sz="1600">
              <a:solidFill>
                <a:schemeClr val="dk1"/>
              </a:solidFill>
            </a:endParaRPr>
          </a:p>
          <a:p>
            <a:pPr indent="53975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3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/>
          </a:p>
          <a:p>
            <a:pPr indent="45720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3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3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3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3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7"/>
          <p:cNvSpPr txBox="1"/>
          <p:nvPr>
            <p:ph type="title"/>
          </p:nvPr>
        </p:nvSpPr>
        <p:spPr>
          <a:xfrm>
            <a:off x="533400" y="8382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Experience </a:t>
            </a:r>
            <a:endParaRPr/>
          </a:p>
        </p:txBody>
      </p:sp>
      <p:sp>
        <p:nvSpPr>
          <p:cNvPr id="225" name="Google Shape;225;p27"/>
          <p:cNvSpPr txBox="1"/>
          <p:nvPr>
            <p:ph idx="1" type="body"/>
          </p:nvPr>
        </p:nvSpPr>
        <p:spPr>
          <a:xfrm>
            <a:off x="457200" y="1828800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352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Remember – Experience can be:</a:t>
            </a:r>
            <a:endParaRPr/>
          </a:p>
          <a:p>
            <a:pPr indent="-250825" lvl="1" marL="657225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Paid part-time/full-time positions</a:t>
            </a:r>
            <a:endParaRPr b="0" i="0" sz="2600" u="none" cap="none" strike="noStrike">
              <a:solidFill>
                <a:schemeClr val="accent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50825" lvl="1" marL="657225" rtl="0" algn="l">
              <a:spcBef>
                <a:spcPts val="15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lang="en-US"/>
              <a:t>Summer Jobs</a:t>
            </a:r>
            <a:endParaRPr/>
          </a:p>
          <a:p>
            <a:pPr indent="-250825" lvl="1" marL="657225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Internships</a:t>
            </a:r>
            <a:endParaRPr/>
          </a:p>
          <a:p>
            <a:pPr indent="-250825" lvl="1" marL="657225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Volunteer work / Community Service</a:t>
            </a:r>
            <a:endParaRPr/>
          </a:p>
          <a:p>
            <a:pPr indent="-250825" lvl="1" marL="657225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Club/campus group involvement, Sports, Band, etc.</a:t>
            </a:r>
            <a:endParaRPr/>
          </a:p>
          <a:p>
            <a:pPr indent="-250825" lvl="1" marL="6572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Georgia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98425" lvl="0" marL="365125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600"/>
              <a:buFont typeface="Georgia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6" name="Google Shape;226;p27"/>
          <p:cNvSpPr txBox="1"/>
          <p:nvPr/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8"/>
          <p:cNvSpPr txBox="1"/>
          <p:nvPr>
            <p:ph type="title"/>
          </p:nvPr>
        </p:nvSpPr>
        <p:spPr>
          <a:xfrm>
            <a:off x="457200" y="637250"/>
            <a:ext cx="8763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Experience</a:t>
            </a:r>
            <a:endParaRPr/>
          </a:p>
        </p:txBody>
      </p:sp>
      <p:sp>
        <p:nvSpPr>
          <p:cNvPr id="232" name="Google Shape;232;p28"/>
          <p:cNvSpPr txBox="1"/>
          <p:nvPr>
            <p:ph idx="1" type="body"/>
          </p:nvPr>
        </p:nvSpPr>
        <p:spPr>
          <a:xfrm>
            <a:off x="457200" y="1676400"/>
            <a:ext cx="83058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352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Guidelines for duties, responsibilities &amp; accomplishments</a:t>
            </a:r>
            <a:endParaRPr/>
          </a:p>
          <a:p>
            <a:pPr indent="-250825" lvl="1" marL="657225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Include most relevant skills &amp; qualities</a:t>
            </a:r>
            <a:endParaRPr/>
          </a:p>
          <a:p>
            <a:pPr indent="-250825" lvl="1" marL="657225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lang="en-US"/>
              <a:t>Reverse chronological order</a:t>
            </a:r>
            <a:endParaRPr/>
          </a:p>
          <a:p>
            <a:pPr indent="-250825" lvl="1" marL="657225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Use strong action verbs</a:t>
            </a:r>
            <a:r>
              <a:rPr lang="en-US"/>
              <a:t>, past tense</a:t>
            </a:r>
            <a:endParaRPr/>
          </a:p>
          <a:p>
            <a:pPr indent="-250825" lvl="1" marL="657225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Provide evidence of skills &amp; qualities by</a:t>
            </a:r>
            <a:endParaRPr/>
          </a:p>
          <a:p>
            <a:pPr indent="-223837" lvl="2" marL="922337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Quantifying information</a:t>
            </a:r>
            <a:endParaRPr/>
          </a:p>
          <a:p>
            <a:pPr indent="-223837" lvl="2" marL="922337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Acknowledging accomplishments &amp; evaluations </a:t>
            </a:r>
            <a:endParaRPr/>
          </a:p>
        </p:txBody>
      </p:sp>
      <p:sp>
        <p:nvSpPr>
          <p:cNvPr id="233" name="Google Shape;233;p28"/>
          <p:cNvSpPr txBox="1"/>
          <p:nvPr/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9"/>
          <p:cNvSpPr txBox="1"/>
          <p:nvPr>
            <p:ph type="title"/>
          </p:nvPr>
        </p:nvSpPr>
        <p:spPr>
          <a:xfrm>
            <a:off x="457200" y="6858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Sample </a:t>
            </a:r>
            <a:r>
              <a:rPr lang="en-US"/>
              <a:t>Sections</a:t>
            </a:r>
            <a:endParaRPr/>
          </a:p>
        </p:txBody>
      </p:sp>
      <p:sp>
        <p:nvSpPr>
          <p:cNvPr id="239" name="Google Shape;239;p29"/>
          <p:cNvSpPr txBox="1"/>
          <p:nvPr>
            <p:ph idx="1" type="body"/>
          </p:nvPr>
        </p:nvSpPr>
        <p:spPr>
          <a:xfrm>
            <a:off x="457200" y="1828800"/>
            <a:ext cx="8525400" cy="20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352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EXPERIENCE</a:t>
            </a:r>
            <a:endParaRPr/>
          </a:p>
          <a:p>
            <a:pPr indent="-263525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Wait</a:t>
            </a: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ress,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Pizza Paradiso</a:t>
            </a: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Orlando, FL 				       August 2016 - Present</a:t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Provided excellent guest service in fast-paced environment</a:t>
            </a:r>
            <a:endParaRPr>
              <a:solidFill>
                <a:srgbClr val="000000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Trained newly hired wait staff</a:t>
            </a:r>
            <a:endParaRPr>
              <a:solidFill>
                <a:srgbClr val="000000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Calculated cash balances</a:t>
            </a:r>
            <a:endParaRPr>
              <a:solidFill>
                <a:srgbClr val="000000"/>
              </a:solidFill>
            </a:endParaRPr>
          </a:p>
        </p:txBody>
      </p:sp>
      <p:cxnSp>
        <p:nvCxnSpPr>
          <p:cNvPr id="240" name="Google Shape;240;p29"/>
          <p:cNvCxnSpPr/>
          <p:nvPr/>
        </p:nvCxnSpPr>
        <p:spPr>
          <a:xfrm>
            <a:off x="381000" y="1676400"/>
            <a:ext cx="8458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41" name="Google Shape;241;p29"/>
          <p:cNvCxnSpPr/>
          <p:nvPr/>
        </p:nvCxnSpPr>
        <p:spPr>
          <a:xfrm>
            <a:off x="381000" y="4191000"/>
            <a:ext cx="8458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42" name="Google Shape;242;p29"/>
          <p:cNvCxnSpPr/>
          <p:nvPr/>
        </p:nvCxnSpPr>
        <p:spPr>
          <a:xfrm>
            <a:off x="228600" y="6553200"/>
            <a:ext cx="8458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243" name="Google Shape;243;p29"/>
          <p:cNvSpPr txBox="1"/>
          <p:nvPr/>
        </p:nvSpPr>
        <p:spPr>
          <a:xfrm>
            <a:off x="524425" y="4637100"/>
            <a:ext cx="8458200" cy="17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800">
                <a:solidFill>
                  <a:schemeClr val="dk1"/>
                </a:solidFill>
              </a:rPr>
              <a:t>Vice President, </a:t>
            </a:r>
            <a:r>
              <a:rPr lang="en-US" sz="1800">
                <a:solidFill>
                  <a:schemeClr val="dk1"/>
                </a:solidFill>
              </a:rPr>
              <a:t>Key Club, Winter Park High School  	      August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2017 - Present</a:t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Initiated annual Holiday Food Drive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Organized Spring Bake Sale fundraiser, raising $1000 for local Kiwanis Club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44" name="Google Shape;244;p29"/>
          <p:cNvSpPr txBox="1"/>
          <p:nvPr/>
        </p:nvSpPr>
        <p:spPr>
          <a:xfrm>
            <a:off x="524425" y="4332675"/>
            <a:ext cx="24669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800">
                <a:solidFill>
                  <a:schemeClr val="dk1"/>
                </a:solidFill>
              </a:rPr>
              <a:t>INVOLVEMENT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0"/>
          <p:cNvSpPr txBox="1"/>
          <p:nvPr/>
        </p:nvSpPr>
        <p:spPr>
          <a:xfrm>
            <a:off x="457200" y="609600"/>
            <a:ext cx="8153400" cy="113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57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300">
                <a:solidFill>
                  <a:schemeClr val="dk1"/>
                </a:solidFill>
              </a:rPr>
              <a:t>Giana Williams</a:t>
            </a:r>
            <a:endParaRPr/>
          </a:p>
          <a:p>
            <a:pPr indent="457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83 Prospect Road ∙ Orlando, FL 32837</a:t>
            </a:r>
            <a:endParaRPr/>
          </a:p>
          <a:p>
            <a:pPr indent="457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(407) 555-8975 ∙ </a:t>
            </a:r>
            <a:r>
              <a:rPr lang="en-US" sz="1000" u="none">
                <a:solidFill>
                  <a:schemeClr val="dk1"/>
                </a:solidFill>
              </a:rPr>
              <a:t>gwilliams@gmail.com</a:t>
            </a:r>
            <a:endParaRPr/>
          </a:p>
          <a:p>
            <a:pPr indent="457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___________________________________________________________</a:t>
            </a:r>
            <a:endParaRPr/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EDUCATION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Winter Park High School</a:t>
            </a:r>
            <a:r>
              <a:rPr lang="en-US" sz="1000">
                <a:solidFill>
                  <a:schemeClr val="dk1"/>
                </a:solidFill>
              </a:rPr>
              <a:t>, </a:t>
            </a: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Winter Park, FL</a:t>
            </a:r>
            <a:r>
              <a:rPr lang="en-US"/>
              <a:t>								 </a:t>
            </a: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Aug</a:t>
            </a:r>
            <a:r>
              <a:rPr lang="en-US" sz="1000">
                <a:solidFill>
                  <a:schemeClr val="dk1"/>
                </a:solidFill>
              </a:rPr>
              <a:t>ust 2015 </a:t>
            </a: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1000">
                <a:solidFill>
                  <a:schemeClr val="dk1"/>
                </a:solidFill>
              </a:rPr>
              <a:t>P</a:t>
            </a: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resent </a:t>
            </a:r>
            <a:endParaRPr/>
          </a:p>
          <a:p>
            <a:pPr indent="-292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Graduating May </a:t>
            </a:r>
            <a:r>
              <a:rPr lang="en-US" sz="1000">
                <a:solidFill>
                  <a:schemeClr val="dk1"/>
                </a:solidFill>
              </a:rPr>
              <a:t>2</a:t>
            </a: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000">
                <a:solidFill>
                  <a:schemeClr val="dk1"/>
                </a:solidFill>
              </a:rPr>
              <a:t>1</a:t>
            </a: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  <a:p>
            <a:pPr indent="-292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●"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GPA 3.</a:t>
            </a:r>
            <a:r>
              <a:rPr lang="en-US" sz="1000">
                <a:solidFill>
                  <a:schemeClr val="dk1"/>
                </a:solidFill>
              </a:rPr>
              <a:t>2</a:t>
            </a:r>
            <a:endParaRPr/>
          </a:p>
          <a:p>
            <a:pPr indent="-292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●"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Relevant Courses: Business Systems Technology, Marketing, Biology</a:t>
            </a:r>
            <a:endParaRPr/>
          </a:p>
          <a:p>
            <a:pPr indent="52070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000">
                <a:solidFill>
                  <a:schemeClr val="dk1"/>
                </a:solidFill>
              </a:rPr>
              <a:t>WORK </a:t>
            </a:r>
            <a:r>
              <a:rPr b="1" i="0" lang="en-US" sz="1000" u="none">
                <a:solidFill>
                  <a:schemeClr val="dk1"/>
                </a:solidFill>
              </a:rPr>
              <a:t>EXPERIENCE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</a:pPr>
            <a:r>
              <a:rPr b="1" lang="en-US" sz="1000">
                <a:solidFill>
                  <a:schemeClr val="dk1"/>
                </a:solidFill>
              </a:rPr>
              <a:t>Waitress, </a:t>
            </a:r>
            <a:r>
              <a:rPr lang="en-US" sz="1000">
                <a:solidFill>
                  <a:schemeClr val="dk1"/>
                </a:solidFill>
              </a:rPr>
              <a:t>Pizza Paradiso</a:t>
            </a:r>
            <a:r>
              <a:rPr b="1" lang="en-US" sz="1000">
                <a:solidFill>
                  <a:schemeClr val="dk1"/>
                </a:solidFill>
              </a:rPr>
              <a:t>, </a:t>
            </a:r>
            <a:r>
              <a:rPr lang="en-US" sz="1000">
                <a:solidFill>
                  <a:schemeClr val="dk1"/>
                </a:solidFill>
              </a:rPr>
              <a:t>Orlando, FL 				   					   August 2016 - Present</a:t>
            </a:r>
            <a:endParaRPr b="1" sz="1000">
              <a:solidFill>
                <a:schemeClr val="dk1"/>
              </a:solidFill>
            </a:endParaRPr>
          </a:p>
          <a:p>
            <a:pPr indent="-292100" lvl="0" marL="4572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>
                <a:solidFill>
                  <a:schemeClr val="dk1"/>
                </a:solidFill>
              </a:rPr>
              <a:t>Provided excellent guest service</a:t>
            </a:r>
            <a:endParaRPr sz="1000">
              <a:solidFill>
                <a:schemeClr val="dk1"/>
              </a:solidFill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>
                <a:solidFill>
                  <a:schemeClr val="dk1"/>
                </a:solidFill>
              </a:rPr>
              <a:t>Dealt with complaints</a:t>
            </a:r>
            <a:endParaRPr sz="1000">
              <a:solidFill>
                <a:schemeClr val="dk1"/>
              </a:solidFill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>
                <a:solidFill>
                  <a:schemeClr val="dk1"/>
                </a:solidFill>
              </a:rPr>
              <a:t>Took orders and served guests in timely manner</a:t>
            </a:r>
            <a:endParaRPr sz="1000">
              <a:solidFill>
                <a:schemeClr val="dk1"/>
              </a:solidFill>
            </a:endParaRPr>
          </a:p>
          <a:p>
            <a:pPr indent="-292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>
                <a:solidFill>
                  <a:schemeClr val="dk1"/>
                </a:solidFill>
              </a:rPr>
              <a:t>Handled cash</a:t>
            </a:r>
            <a:endParaRPr sz="1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</a:rPr>
              <a:t>INVOLVEMENT</a:t>
            </a:r>
            <a:endParaRPr b="1" sz="1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</a:rPr>
              <a:t>Vice President, </a:t>
            </a:r>
            <a:r>
              <a:rPr lang="en-US" sz="1000">
                <a:solidFill>
                  <a:schemeClr val="dk1"/>
                </a:solidFill>
              </a:rPr>
              <a:t>Key Club, Winter Park High School  	      						   August 2017 - Present</a:t>
            </a:r>
            <a:endParaRPr sz="1000">
              <a:solidFill>
                <a:schemeClr val="dk1"/>
              </a:solidFill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>
                <a:solidFill>
                  <a:schemeClr val="dk1"/>
                </a:solidFill>
              </a:rPr>
              <a:t>Initiated annual Holiday Food Drive</a:t>
            </a:r>
            <a:endParaRPr sz="1000">
              <a:solidFill>
                <a:schemeClr val="dk1"/>
              </a:solidFill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>
                <a:solidFill>
                  <a:schemeClr val="dk1"/>
                </a:solidFill>
              </a:rPr>
              <a:t>Organized Spring Bake Sale fundraiser, raising $1000 for local Kiwanis Club</a:t>
            </a:r>
            <a:endParaRPr b="1"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1"/>
          <p:cNvSpPr txBox="1"/>
          <p:nvPr>
            <p:ph type="title"/>
          </p:nvPr>
        </p:nvSpPr>
        <p:spPr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Specialized Skills</a:t>
            </a:r>
            <a:endParaRPr/>
          </a:p>
        </p:txBody>
      </p:sp>
      <p:sp>
        <p:nvSpPr>
          <p:cNvPr id="255" name="Google Shape;255;p31"/>
          <p:cNvSpPr txBox="1"/>
          <p:nvPr>
            <p:ph idx="1" type="body"/>
          </p:nvPr>
        </p:nvSpPr>
        <p:spPr>
          <a:xfrm>
            <a:off x="914400" y="2057400"/>
            <a:ext cx="69039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352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ts val="2200"/>
              <a:buFont typeface="Georgia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Include skills that make you unique, such as computer skills</a:t>
            </a:r>
            <a:r>
              <a:rPr lang="en-US" sz="2200"/>
              <a:t>,</a:t>
            </a:r>
            <a:r>
              <a:rPr b="0" i="0" lang="en-US" sz="2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foreign language skills, and certifications</a:t>
            </a:r>
            <a:endParaRPr/>
          </a:p>
          <a:p>
            <a:pPr indent="-263525" lvl="0" marL="365125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63525" lvl="0" marL="365125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23825" lvl="0" marL="365125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200"/>
              <a:buFont typeface="Georgia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descr="\\excalibur\win98\office2000\disk 2\pfiles\msoffice\clipart\standard\stddir1\bd06940_.wmf" id="256" name="Google Shape;256;p31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06825" y="3971937"/>
            <a:ext cx="1730400" cy="18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31"/>
          <p:cNvSpPr txBox="1"/>
          <p:nvPr>
            <p:ph idx="1" type="body"/>
          </p:nvPr>
        </p:nvSpPr>
        <p:spPr>
          <a:xfrm>
            <a:off x="2731825" y="2761200"/>
            <a:ext cx="39243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r>
              <a:t/>
            </a:r>
            <a:endParaRPr sz="2600"/>
          </a:p>
          <a:p>
            <a:pPr indent="-263525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r>
              <a:rPr b="0" i="0" lang="en-US" sz="2400" u="none" cap="none" strike="noStrike">
                <a:solidFill>
                  <a:srgbClr val="FF330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endParaRPr/>
          </a:p>
          <a:p>
            <a:pPr indent="-111125" lvl="0" marL="365125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400"/>
              <a:buFont typeface="Georgia"/>
              <a:buNone/>
            </a:pPr>
            <a:r>
              <a:t/>
            </a:r>
            <a:endParaRPr b="0" i="0" sz="2400" u="none" cap="none" strike="noStrike">
              <a:solidFill>
                <a:srgbClr val="FF33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2"/>
          <p:cNvSpPr txBox="1"/>
          <p:nvPr>
            <p:ph type="title"/>
          </p:nvPr>
        </p:nvSpPr>
        <p:spPr>
          <a:xfrm>
            <a:off x="533400" y="685800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Sample Skills Section</a:t>
            </a:r>
            <a:endParaRPr/>
          </a:p>
        </p:txBody>
      </p:sp>
      <p:sp>
        <p:nvSpPr>
          <p:cNvPr id="263" name="Google Shape;263;p32"/>
          <p:cNvSpPr txBox="1"/>
          <p:nvPr/>
        </p:nvSpPr>
        <p:spPr>
          <a:xfrm>
            <a:off x="762000" y="1981200"/>
            <a:ext cx="7620000" cy="20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800">
                <a:solidFill>
                  <a:schemeClr val="dk1"/>
                </a:solidFill>
              </a:rPr>
              <a:t>Computer/Technical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SAS/STAT; Javascript; Microsoft Word, Excel, and PowerPoint</a:t>
            </a:r>
            <a:endParaRPr i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800">
                <a:solidFill>
                  <a:schemeClr val="dk1"/>
                </a:solidFill>
              </a:rPr>
              <a:t>Languages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Spanish (Fluent), French (Conversational)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3"/>
          <p:cNvSpPr txBox="1"/>
          <p:nvPr/>
        </p:nvSpPr>
        <p:spPr>
          <a:xfrm>
            <a:off x="457200" y="609600"/>
            <a:ext cx="8153400" cy="11380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57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300">
                <a:solidFill>
                  <a:schemeClr val="dk1"/>
                </a:solidFill>
              </a:rPr>
              <a:t>Giana Williams</a:t>
            </a:r>
            <a:endParaRPr/>
          </a:p>
          <a:p>
            <a:pPr indent="457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83 Prospect Road ∙ Orlando, FL 32837</a:t>
            </a:r>
            <a:endParaRPr/>
          </a:p>
          <a:p>
            <a:pPr indent="457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(407) 555-8975 ∙ </a:t>
            </a:r>
            <a:r>
              <a:rPr lang="en-US" sz="1000" u="none">
                <a:solidFill>
                  <a:schemeClr val="dk1"/>
                </a:solidFill>
              </a:rPr>
              <a:t>gwilliams@gmail.com</a:t>
            </a:r>
            <a:endParaRPr/>
          </a:p>
          <a:p>
            <a:pPr indent="457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___________________________________________________________</a:t>
            </a:r>
            <a:endParaRPr/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EDUCATION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Winter Park High School</a:t>
            </a:r>
            <a:r>
              <a:rPr lang="en-US" sz="1000">
                <a:solidFill>
                  <a:schemeClr val="dk1"/>
                </a:solidFill>
              </a:rPr>
              <a:t>, </a:t>
            </a: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Winter Park, FL</a:t>
            </a:r>
            <a:r>
              <a:rPr lang="en-US"/>
              <a:t>								 </a:t>
            </a: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Aug</a:t>
            </a:r>
            <a:r>
              <a:rPr lang="en-US" sz="1000">
                <a:solidFill>
                  <a:schemeClr val="dk1"/>
                </a:solidFill>
              </a:rPr>
              <a:t>ust 2015 </a:t>
            </a: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1000">
                <a:solidFill>
                  <a:schemeClr val="dk1"/>
                </a:solidFill>
              </a:rPr>
              <a:t>P</a:t>
            </a: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resent </a:t>
            </a:r>
            <a:endParaRPr/>
          </a:p>
          <a:p>
            <a:pPr indent="-292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Graduating May </a:t>
            </a:r>
            <a:r>
              <a:rPr lang="en-US" sz="1000">
                <a:solidFill>
                  <a:schemeClr val="dk1"/>
                </a:solidFill>
              </a:rPr>
              <a:t>2</a:t>
            </a: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000">
                <a:solidFill>
                  <a:schemeClr val="dk1"/>
                </a:solidFill>
              </a:rPr>
              <a:t>1</a:t>
            </a: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  <a:p>
            <a:pPr indent="-292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●"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GPA 3.</a:t>
            </a:r>
            <a:r>
              <a:rPr lang="en-US" sz="1000">
                <a:solidFill>
                  <a:schemeClr val="dk1"/>
                </a:solidFill>
              </a:rPr>
              <a:t>2</a:t>
            </a:r>
            <a:endParaRPr/>
          </a:p>
          <a:p>
            <a:pPr indent="-292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●"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Relevant Courses: Business Systems Technology, Marketing, Biology</a:t>
            </a:r>
            <a:endParaRPr/>
          </a:p>
          <a:p>
            <a:pPr indent="52070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000">
                <a:solidFill>
                  <a:schemeClr val="dk1"/>
                </a:solidFill>
              </a:rPr>
              <a:t>WORK </a:t>
            </a:r>
            <a:r>
              <a:rPr b="1" i="0" lang="en-US" sz="1000" u="none">
                <a:solidFill>
                  <a:schemeClr val="dk1"/>
                </a:solidFill>
              </a:rPr>
              <a:t>EXPERIENCE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</a:pPr>
            <a:r>
              <a:rPr b="1" lang="en-US" sz="1000">
                <a:solidFill>
                  <a:schemeClr val="dk1"/>
                </a:solidFill>
              </a:rPr>
              <a:t>Waitress, </a:t>
            </a:r>
            <a:r>
              <a:rPr lang="en-US" sz="1000">
                <a:solidFill>
                  <a:schemeClr val="dk1"/>
                </a:solidFill>
              </a:rPr>
              <a:t>Pizza Paradiso</a:t>
            </a:r>
            <a:r>
              <a:rPr b="1" lang="en-US" sz="1000">
                <a:solidFill>
                  <a:schemeClr val="dk1"/>
                </a:solidFill>
              </a:rPr>
              <a:t>, </a:t>
            </a:r>
            <a:r>
              <a:rPr lang="en-US" sz="1000">
                <a:solidFill>
                  <a:schemeClr val="dk1"/>
                </a:solidFill>
              </a:rPr>
              <a:t>Orlando, FL 				   					   August 2016 - Present</a:t>
            </a:r>
            <a:endParaRPr b="1" sz="1000">
              <a:solidFill>
                <a:schemeClr val="dk1"/>
              </a:solidFill>
            </a:endParaRPr>
          </a:p>
          <a:p>
            <a:pPr indent="-292100" lvl="0" marL="4572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>
                <a:solidFill>
                  <a:schemeClr val="dk1"/>
                </a:solidFill>
              </a:rPr>
              <a:t>Provided excellent guest service</a:t>
            </a:r>
            <a:endParaRPr sz="1000">
              <a:solidFill>
                <a:schemeClr val="dk1"/>
              </a:solidFill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>
                <a:solidFill>
                  <a:schemeClr val="dk1"/>
                </a:solidFill>
              </a:rPr>
              <a:t>Dealt with complaints</a:t>
            </a:r>
            <a:endParaRPr sz="1000">
              <a:solidFill>
                <a:schemeClr val="dk1"/>
              </a:solidFill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>
                <a:solidFill>
                  <a:schemeClr val="dk1"/>
                </a:solidFill>
              </a:rPr>
              <a:t>Took orders and served guests in timely manner</a:t>
            </a:r>
            <a:endParaRPr sz="1000">
              <a:solidFill>
                <a:schemeClr val="dk1"/>
              </a:solidFill>
            </a:endParaRPr>
          </a:p>
          <a:p>
            <a:pPr indent="-292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>
                <a:solidFill>
                  <a:schemeClr val="dk1"/>
                </a:solidFill>
              </a:rPr>
              <a:t>Handled cash</a:t>
            </a:r>
            <a:endParaRPr sz="1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</a:rPr>
              <a:t>INVOLVEMENT</a:t>
            </a:r>
            <a:endParaRPr b="1" sz="1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</a:rPr>
              <a:t>Vice President, </a:t>
            </a:r>
            <a:r>
              <a:rPr lang="en-US" sz="1000">
                <a:solidFill>
                  <a:schemeClr val="dk1"/>
                </a:solidFill>
              </a:rPr>
              <a:t>Key Club, Winter Park High School  	      						   August 2017 - Present</a:t>
            </a:r>
            <a:endParaRPr sz="1000">
              <a:solidFill>
                <a:schemeClr val="dk1"/>
              </a:solidFill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>
                <a:solidFill>
                  <a:schemeClr val="dk1"/>
                </a:solidFill>
              </a:rPr>
              <a:t>Initiated annual Holiday Food Drive</a:t>
            </a:r>
            <a:endParaRPr sz="1000">
              <a:solidFill>
                <a:schemeClr val="dk1"/>
              </a:solidFill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>
                <a:solidFill>
                  <a:schemeClr val="dk1"/>
                </a:solidFill>
              </a:rPr>
              <a:t>Organized Spring Bake Sale fundraiser, raising $1000 for local Kiwanis Club</a:t>
            </a:r>
            <a:endParaRPr b="1" sz="1000">
              <a:solidFill>
                <a:schemeClr val="dk1"/>
              </a:solidFill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000">
                <a:solidFill>
                  <a:schemeClr val="dk1"/>
                </a:solidFill>
              </a:rPr>
              <a:t>SKILLS</a:t>
            </a:r>
            <a:endParaRPr b="1" sz="1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000">
                <a:solidFill>
                  <a:schemeClr val="dk1"/>
                </a:solidFill>
              </a:rPr>
              <a:t>Computer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</a:rPr>
              <a:t>SAS/STAT; Javascript; Microsoft Word, Excel, and PowerPoint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000">
                <a:solidFill>
                  <a:schemeClr val="dk1"/>
                </a:solidFill>
              </a:rPr>
              <a:t>Languages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</a:rPr>
              <a:t>Spanish (Fluent), French (Conversational)</a:t>
            </a:r>
            <a:endParaRPr b="1" sz="1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4"/>
          <p:cNvSpPr txBox="1"/>
          <p:nvPr>
            <p:ph type="title"/>
          </p:nvPr>
        </p:nvSpPr>
        <p:spPr>
          <a:xfrm>
            <a:off x="457200" y="8382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References</a:t>
            </a:r>
            <a:endParaRPr/>
          </a:p>
        </p:txBody>
      </p:sp>
      <p:sp>
        <p:nvSpPr>
          <p:cNvPr id="274" name="Google Shape;274;p34"/>
          <p:cNvSpPr txBox="1"/>
          <p:nvPr>
            <p:ph idx="1" type="body"/>
          </p:nvPr>
        </p:nvSpPr>
        <p:spPr>
          <a:xfrm>
            <a:off x="457200" y="1905000"/>
            <a:ext cx="8229600" cy="43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3525" lvl="0" marL="365125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Choose references that are knowledgeable about your skills,  abilities, and work ethics.  Former employers, teachers, and counselors would be good references, your friends and relatives would not.</a:t>
            </a:r>
            <a:endParaRPr/>
          </a:p>
          <a:p>
            <a:pPr indent="-263525" lvl="0" marL="365125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Always obtain permission from references in advance and provide them with current resume</a:t>
            </a:r>
            <a:endParaRPr/>
          </a:p>
          <a:p>
            <a:pPr indent="-85725" lvl="0" marL="365125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85725" lvl="0" marL="365125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7"/>
          <p:cNvSpPr txBox="1"/>
          <p:nvPr>
            <p:ph type="title"/>
          </p:nvPr>
        </p:nvSpPr>
        <p:spPr>
          <a:xfrm>
            <a:off x="609600" y="762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What is a Resume?</a:t>
            </a:r>
            <a:endParaRPr/>
          </a:p>
        </p:txBody>
      </p:sp>
      <p:sp>
        <p:nvSpPr>
          <p:cNvPr id="155" name="Google Shape;155;p17"/>
          <p:cNvSpPr txBox="1"/>
          <p:nvPr>
            <p:ph idx="1" type="body"/>
          </p:nvPr>
        </p:nvSpPr>
        <p:spPr>
          <a:xfrm>
            <a:off x="533400" y="16764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352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resume is a personal summary of your professional history and qualifications.</a:t>
            </a:r>
            <a:endParaRPr/>
          </a:p>
          <a:p>
            <a:pPr indent="-263525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/>
          </a:p>
          <a:p>
            <a:pPr indent="-263525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It includes information about:</a:t>
            </a:r>
            <a:endParaRPr/>
          </a:p>
          <a:p>
            <a:pPr indent="-263525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400"/>
              <a:buFont typeface="Georgia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Education</a:t>
            </a:r>
            <a:endParaRPr/>
          </a:p>
          <a:p>
            <a:pPr indent="-263525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400"/>
              <a:buFont typeface="Georgia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Work experience</a:t>
            </a:r>
            <a:endParaRPr/>
          </a:p>
          <a:p>
            <a:pPr indent="-263525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400"/>
              <a:buFont typeface="Georgia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Activities</a:t>
            </a:r>
            <a:endParaRPr/>
          </a:p>
          <a:p>
            <a:pPr indent="-263525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400"/>
              <a:buFont typeface="Georgia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Honors</a:t>
            </a:r>
            <a:endParaRPr/>
          </a:p>
          <a:p>
            <a:pPr indent="-263525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400"/>
              <a:buFont typeface="Georgia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Any special skills you might have</a:t>
            </a:r>
            <a:endParaRPr/>
          </a:p>
          <a:p>
            <a:pPr indent="-111125" lvl="0" marL="365125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400"/>
              <a:buFont typeface="Georgia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5"/>
          <p:cNvSpPr txBox="1"/>
          <p:nvPr>
            <p:ph type="title"/>
          </p:nvPr>
        </p:nvSpPr>
        <p:spPr>
          <a:xfrm>
            <a:off x="381000" y="762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Sample References</a:t>
            </a:r>
            <a:endParaRPr/>
          </a:p>
        </p:txBody>
      </p:sp>
      <p:cxnSp>
        <p:nvCxnSpPr>
          <p:cNvPr id="280" name="Google Shape;280;p35"/>
          <p:cNvCxnSpPr/>
          <p:nvPr/>
        </p:nvCxnSpPr>
        <p:spPr>
          <a:xfrm>
            <a:off x="457200" y="1828800"/>
            <a:ext cx="8458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281" name="Google Shape;281;p35"/>
          <p:cNvSpPr txBox="1"/>
          <p:nvPr/>
        </p:nvSpPr>
        <p:spPr>
          <a:xfrm>
            <a:off x="609600" y="2057400"/>
            <a:ext cx="8077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Kristin Wilkin, English Teacher, Winter Park High School, 407-623-2476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Bob Jones, Supervisor, Valley State Bank, 407-889-2345</a:t>
            </a:r>
            <a:endParaRPr/>
          </a:p>
        </p:txBody>
      </p:sp>
      <p:cxnSp>
        <p:nvCxnSpPr>
          <p:cNvPr id="282" name="Google Shape;282;p35"/>
          <p:cNvCxnSpPr/>
          <p:nvPr/>
        </p:nvCxnSpPr>
        <p:spPr>
          <a:xfrm>
            <a:off x="381000" y="3200400"/>
            <a:ext cx="8458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83" name="Google Shape;283;p35"/>
          <p:cNvCxnSpPr/>
          <p:nvPr/>
        </p:nvCxnSpPr>
        <p:spPr>
          <a:xfrm>
            <a:off x="457200" y="4648200"/>
            <a:ext cx="8458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284" name="Google Shape;284;p35"/>
          <p:cNvSpPr txBox="1"/>
          <p:nvPr/>
        </p:nvSpPr>
        <p:spPr>
          <a:xfrm>
            <a:off x="579437" y="3260725"/>
            <a:ext cx="8107500" cy="14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  <a:p>
            <a:pPr indent="-7937" lvl="0" marL="126523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Kristin Wilkin</a:t>
            </a:r>
            <a:endParaRPr/>
          </a:p>
          <a:p>
            <a:pPr indent="-7937" lvl="0" marL="126523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English Teacher</a:t>
            </a:r>
            <a:endParaRPr/>
          </a:p>
          <a:p>
            <a:pPr indent="-7937" lvl="0" marL="126523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Winter Park High School</a:t>
            </a:r>
            <a:endParaRPr/>
          </a:p>
          <a:p>
            <a:pPr indent="-7937" lvl="0" marL="126523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407-623-1476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Bob Jones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Supervisor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Valley State Bank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407-889-2345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6"/>
          <p:cNvSpPr txBox="1"/>
          <p:nvPr>
            <p:ph type="title"/>
          </p:nvPr>
        </p:nvSpPr>
        <p:spPr>
          <a:xfrm>
            <a:off x="457200" y="4572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Remember</a:t>
            </a:r>
            <a:endParaRPr/>
          </a:p>
        </p:txBody>
      </p:sp>
      <p:sp>
        <p:nvSpPr>
          <p:cNvPr id="290" name="Google Shape;290;p36"/>
          <p:cNvSpPr txBox="1"/>
          <p:nvPr/>
        </p:nvSpPr>
        <p:spPr>
          <a:xfrm>
            <a:off x="8174037" y="1587"/>
            <a:ext cx="7620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91" name="Google Shape;291;p36"/>
          <p:cNvSpPr txBox="1"/>
          <p:nvPr/>
        </p:nvSpPr>
        <p:spPr>
          <a:xfrm>
            <a:off x="381000" y="1409700"/>
            <a:ext cx="8534400" cy="5286300"/>
          </a:xfrm>
          <a:prstGeom prst="rect">
            <a:avLst/>
          </a:prstGeom>
          <a:solidFill>
            <a:srgbClr val="D9D9D9"/>
          </a:solidFill>
          <a:ln cap="flat" cmpd="sng" w="28575">
            <a:solidFill>
              <a:srgbClr val="A6A6A6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800" u="none">
              <a:solidFill>
                <a:srgbClr val="200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2500"/>
              </a:spcBef>
              <a:spcAft>
                <a:spcPts val="0"/>
              </a:spcAft>
              <a:buClr>
                <a:srgbClr val="200060"/>
              </a:buClr>
              <a:buFont typeface="Arial"/>
              <a:buNone/>
            </a:pPr>
            <a:r>
              <a:rPr b="0" i="0" lang="en-US" sz="2600" u="none">
                <a:solidFill>
                  <a:srgbClr val="200060"/>
                </a:solidFill>
                <a:latin typeface="Arial"/>
                <a:ea typeface="Arial"/>
                <a:cs typeface="Arial"/>
                <a:sym typeface="Arial"/>
              </a:rPr>
              <a:t>Always submit a </a:t>
            </a:r>
            <a:r>
              <a:rPr b="0" i="0" lang="en-US" sz="2600" u="sng">
                <a:solidFill>
                  <a:srgbClr val="200060"/>
                </a:solidFill>
                <a:latin typeface="Arial"/>
                <a:ea typeface="Arial"/>
                <a:cs typeface="Arial"/>
                <a:sym typeface="Arial"/>
              </a:rPr>
              <a:t>cover letter</a:t>
            </a:r>
            <a:r>
              <a:rPr b="0" i="0" lang="en-US" sz="2600" u="none">
                <a:solidFill>
                  <a:srgbClr val="200060"/>
                </a:solidFill>
                <a:latin typeface="Arial"/>
                <a:ea typeface="Arial"/>
                <a:cs typeface="Arial"/>
                <a:sym typeface="Arial"/>
              </a:rPr>
              <a:t> with your resume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2500"/>
              </a:spcBef>
              <a:spcAft>
                <a:spcPts val="0"/>
              </a:spcAft>
              <a:buClr>
                <a:srgbClr val="200060"/>
              </a:buClr>
              <a:buFont typeface="Arial"/>
              <a:buNone/>
            </a:pPr>
            <a:r>
              <a:rPr b="0" i="0" lang="en-US" sz="2600" u="none">
                <a:solidFill>
                  <a:srgbClr val="200060"/>
                </a:solidFill>
                <a:latin typeface="Arial"/>
                <a:ea typeface="Arial"/>
                <a:cs typeface="Arial"/>
                <a:sym typeface="Arial"/>
              </a:rPr>
              <a:t>A resume </a:t>
            </a:r>
            <a:r>
              <a:rPr b="0" i="0" lang="en-US" sz="2600" u="sng">
                <a:solidFill>
                  <a:srgbClr val="200060"/>
                </a:solidFill>
                <a:latin typeface="Arial"/>
                <a:ea typeface="Arial"/>
                <a:cs typeface="Arial"/>
                <a:sym typeface="Arial"/>
              </a:rPr>
              <a:t>does not</a:t>
            </a:r>
            <a:r>
              <a:rPr b="0" i="0" lang="en-US" sz="2600" u="none">
                <a:solidFill>
                  <a:srgbClr val="200060"/>
                </a:solidFill>
                <a:latin typeface="Arial"/>
                <a:ea typeface="Arial"/>
                <a:cs typeface="Arial"/>
                <a:sym typeface="Arial"/>
              </a:rPr>
              <a:t> get you a job…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2500"/>
              </a:spcBef>
              <a:spcAft>
                <a:spcPts val="0"/>
              </a:spcAft>
              <a:buClr>
                <a:srgbClr val="200060"/>
              </a:buClr>
              <a:buFont typeface="Arial"/>
              <a:buNone/>
            </a:pPr>
            <a:r>
              <a:rPr b="1" i="0" lang="en-US" sz="2600" u="none">
                <a:solidFill>
                  <a:srgbClr val="200060"/>
                </a:solidFill>
                <a:latin typeface="Arial"/>
                <a:ea typeface="Arial"/>
                <a:cs typeface="Arial"/>
                <a:sym typeface="Arial"/>
              </a:rPr>
              <a:t>A resume </a:t>
            </a:r>
            <a:r>
              <a:rPr b="1" i="0" lang="en-US" sz="2600" u="sng">
                <a:solidFill>
                  <a:srgbClr val="200060"/>
                </a:solidFill>
                <a:latin typeface="Arial"/>
                <a:ea typeface="Arial"/>
                <a:cs typeface="Arial"/>
                <a:sym typeface="Arial"/>
              </a:rPr>
              <a:t>does</a:t>
            </a:r>
            <a:r>
              <a:rPr b="1" i="0" lang="en-US" sz="2600" u="none">
                <a:solidFill>
                  <a:srgbClr val="200060"/>
                </a:solidFill>
                <a:latin typeface="Arial"/>
                <a:ea typeface="Arial"/>
                <a:cs typeface="Arial"/>
                <a:sym typeface="Arial"/>
              </a:rPr>
              <a:t> get you an interview.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2500"/>
              </a:spcBef>
              <a:spcAft>
                <a:spcPts val="0"/>
              </a:spcAft>
              <a:buClr>
                <a:srgbClr val="200060"/>
              </a:buClr>
              <a:buFont typeface="Arial"/>
              <a:buNone/>
            </a:pPr>
            <a:r>
              <a:rPr b="0" i="0" lang="en-US" sz="2600" u="none">
                <a:solidFill>
                  <a:srgbClr val="200060"/>
                </a:solidFill>
                <a:latin typeface="Arial"/>
                <a:ea typeface="Arial"/>
                <a:cs typeface="Arial"/>
                <a:sym typeface="Arial"/>
              </a:rPr>
              <a:t>And, putting time and consideration </a:t>
            </a:r>
            <a:br>
              <a:rPr b="0" i="0" lang="en-US" sz="2600" u="none">
                <a:solidFill>
                  <a:srgbClr val="200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600" u="none">
                <a:solidFill>
                  <a:srgbClr val="200060"/>
                </a:solidFill>
                <a:latin typeface="Arial"/>
                <a:ea typeface="Arial"/>
                <a:cs typeface="Arial"/>
                <a:sym typeface="Arial"/>
              </a:rPr>
              <a:t>into your resume is one of the </a:t>
            </a:r>
            <a:br>
              <a:rPr b="0" i="0" lang="en-US" sz="2600" u="none">
                <a:solidFill>
                  <a:srgbClr val="200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600" u="none">
                <a:solidFill>
                  <a:srgbClr val="200060"/>
                </a:solidFill>
                <a:latin typeface="Arial"/>
                <a:ea typeface="Arial"/>
                <a:cs typeface="Arial"/>
                <a:sym typeface="Arial"/>
              </a:rPr>
              <a:t>best ways to prepare for your interviews!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600" u="none">
              <a:solidFill>
                <a:srgbClr val="200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0060"/>
              </a:buClr>
              <a:buFont typeface="Arial"/>
              <a:buNone/>
            </a:pPr>
            <a:r>
              <a:rPr b="1" i="0" lang="en-US" sz="2800" u="none">
                <a:solidFill>
                  <a:srgbClr val="200060"/>
                </a:solidFill>
                <a:latin typeface="Arial"/>
                <a:ea typeface="Arial"/>
                <a:cs typeface="Arial"/>
                <a:sym typeface="Arial"/>
              </a:rPr>
              <a:t>Proofread!  Proofread!  Proofread!</a:t>
            </a:r>
            <a:endParaRPr b="1" i="0" sz="800" u="none">
              <a:solidFill>
                <a:srgbClr val="200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b="1" i="0" sz="800" u="none">
              <a:solidFill>
                <a:srgbClr val="200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7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Acknowledgments	</a:t>
            </a:r>
            <a:endParaRPr/>
          </a:p>
        </p:txBody>
      </p:sp>
      <p:sp>
        <p:nvSpPr>
          <p:cNvPr id="297" name="Google Shape;297;p37"/>
          <p:cNvSpPr txBox="1"/>
          <p:nvPr>
            <p:ph idx="1" type="body"/>
          </p:nvPr>
        </p:nvSpPr>
        <p:spPr>
          <a:xfrm>
            <a:off x="457200" y="2249487"/>
            <a:ext cx="8229600" cy="43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3525" lvl="0" marL="365125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r>
              <a:rPr b="0" i="0" lang="en-US" sz="28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b="0" i="1" lang="en-US" sz="28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I would like to thank Dr. William Blank, Assistant Director of Career Services at UCF.  His PowerPoint on Resume Writing was instrumental in the preparation of the Presentation.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/>
          <p:nvPr>
            <p:ph idx="1" type="body"/>
          </p:nvPr>
        </p:nvSpPr>
        <p:spPr>
          <a:xfrm>
            <a:off x="620850" y="1091725"/>
            <a:ext cx="8037600" cy="43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Key Components</a:t>
            </a:r>
            <a:endParaRPr sz="36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63525" lvl="0" marL="365125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Heading</a:t>
            </a:r>
            <a:endParaRPr/>
          </a:p>
          <a:p>
            <a:pPr indent="-263525" lvl="0" marL="365125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Education</a:t>
            </a:r>
            <a:endParaRPr/>
          </a:p>
          <a:p>
            <a:pPr indent="-263525" lvl="0" marL="365125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Experience</a:t>
            </a:r>
            <a:endParaRPr b="0" i="0" sz="280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63525" lvl="0" marL="365125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</a:pPr>
            <a:r>
              <a:rPr lang="en-US"/>
              <a:t>Skills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Additional Components</a:t>
            </a:r>
            <a:endParaRPr sz="30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50825" lvl="0" marL="365125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•"/>
            </a:pPr>
            <a:r>
              <a:rPr lang="en-US" sz="2400"/>
              <a:t>Honors, awards</a:t>
            </a:r>
            <a:endParaRPr sz="2400"/>
          </a:p>
          <a:p>
            <a:pPr indent="-250825" lvl="0" marL="365125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•"/>
            </a:pPr>
            <a:r>
              <a:rPr lang="en-US" sz="2400"/>
              <a:t>Projects and research</a:t>
            </a:r>
            <a:endParaRPr sz="2400"/>
          </a:p>
          <a:p>
            <a:pPr indent="-250825" lvl="0" marL="365125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•"/>
            </a:pPr>
            <a:r>
              <a:rPr lang="en-US" sz="2400"/>
              <a:t>References - as an addendum</a:t>
            </a:r>
            <a:endParaRPr sz="2400"/>
          </a:p>
          <a:p>
            <a:pPr indent="-85725" lvl="0" marL="365125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61" name="Google Shape;16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3575" y="1721950"/>
            <a:ext cx="1137275" cy="113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64900" y="2472388"/>
            <a:ext cx="1137275" cy="113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61325" y="4082225"/>
            <a:ext cx="1137275" cy="113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79050" y="3407825"/>
            <a:ext cx="1137275" cy="113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/>
          <p:nvPr>
            <p:ph type="title"/>
          </p:nvPr>
        </p:nvSpPr>
        <p:spPr>
          <a:xfrm>
            <a:off x="457200" y="762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Formatting &amp; Appearance</a:t>
            </a:r>
            <a:endParaRPr/>
          </a:p>
        </p:txBody>
      </p:sp>
      <p:sp>
        <p:nvSpPr>
          <p:cNvPr id="170" name="Google Shape;170;p19"/>
          <p:cNvSpPr txBox="1"/>
          <p:nvPr>
            <p:ph idx="1" type="body"/>
          </p:nvPr>
        </p:nvSpPr>
        <p:spPr>
          <a:xfrm>
            <a:off x="762000" y="1676400"/>
            <a:ext cx="80772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352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Make your name stand out with a bold, larger font size</a:t>
            </a:r>
            <a:endParaRPr/>
          </a:p>
          <a:p>
            <a:pPr indent="-263525" lvl="0" marL="365125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Use standard fonts</a:t>
            </a:r>
            <a:r>
              <a:rPr lang="en-US"/>
              <a:t>: Times New Roman for print, Calibri for email</a:t>
            </a:r>
            <a:endParaRPr/>
          </a:p>
          <a:p>
            <a:pPr indent="-263525" lvl="0" marL="365125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Type Size: 10 - 12 Point</a:t>
            </a:r>
            <a:endParaRPr b="0" i="0" sz="280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63525" lvl="0" marL="365125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</a:pPr>
            <a:r>
              <a:rPr lang="en-US"/>
              <a:t>White paper</a:t>
            </a:r>
            <a:endParaRPr/>
          </a:p>
          <a:p>
            <a:pPr indent="-263525" lvl="0" marL="365125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Limit entry level resume to one typed page</a:t>
            </a:r>
            <a:endParaRPr b="0" i="0" sz="280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50825" lvl="1" marL="657225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2600"/>
              <a:buChar char="▫"/>
            </a:pPr>
            <a:r>
              <a:rPr lang="en-US"/>
              <a:t>Have a Master Resume if needed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/>
          <p:nvPr>
            <p:ph type="title"/>
          </p:nvPr>
        </p:nvSpPr>
        <p:spPr>
          <a:xfrm>
            <a:off x="457200" y="6096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Heading</a:t>
            </a:r>
            <a:endParaRPr/>
          </a:p>
        </p:txBody>
      </p:sp>
      <p:sp>
        <p:nvSpPr>
          <p:cNvPr id="176" name="Google Shape;176;p20"/>
          <p:cNvSpPr txBox="1"/>
          <p:nvPr>
            <p:ph idx="1" type="body"/>
          </p:nvPr>
        </p:nvSpPr>
        <p:spPr>
          <a:xfrm>
            <a:off x="304800" y="1600200"/>
            <a:ext cx="86868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3525" lvl="0" marL="3651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r>
              <a:rPr b="0" i="0" lang="en-US" sz="28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Includes contact information: </a:t>
            </a:r>
            <a:endParaRPr/>
          </a:p>
          <a:p>
            <a:pPr indent="-250825" lvl="1" marL="657225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Top of the page</a:t>
            </a:r>
            <a:endParaRPr/>
          </a:p>
          <a:p>
            <a:pPr indent="-250825" lvl="1" marL="657225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Name: large and bold- so it stands out!</a:t>
            </a:r>
            <a:endParaRPr/>
          </a:p>
          <a:p>
            <a:pPr indent="-250825" lvl="1" marL="657225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Address: street, </a:t>
            </a:r>
            <a:r>
              <a:rPr lang="en-US"/>
              <a:t>city</a:t>
            </a: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, state &amp; zip code</a:t>
            </a:r>
            <a:endParaRPr/>
          </a:p>
          <a:p>
            <a:pPr indent="-250825" lvl="1" marL="657225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Telephone number(s): with professional message</a:t>
            </a:r>
            <a:endParaRPr/>
          </a:p>
          <a:p>
            <a:pPr indent="-250825" lvl="1" marL="657225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Email address: professional looking (sexygurl4ever@hotmail.com is not appropriate) check e-mail on a daily basis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1"/>
          <p:cNvSpPr txBox="1"/>
          <p:nvPr>
            <p:ph type="title"/>
          </p:nvPr>
        </p:nvSpPr>
        <p:spPr>
          <a:xfrm>
            <a:off x="381000" y="762000"/>
            <a:ext cx="8229600" cy="106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Sample Headings</a:t>
            </a:r>
            <a:endParaRPr/>
          </a:p>
        </p:txBody>
      </p:sp>
      <p:sp>
        <p:nvSpPr>
          <p:cNvPr id="182" name="Google Shape;182;p21"/>
          <p:cNvSpPr txBox="1"/>
          <p:nvPr/>
        </p:nvSpPr>
        <p:spPr>
          <a:xfrm>
            <a:off x="1828800" y="1676400"/>
            <a:ext cx="5656262" cy="14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Mike </a:t>
            </a:r>
            <a:r>
              <a:rPr b="1" lang="en-US" sz="2400">
                <a:solidFill>
                  <a:schemeClr val="dk1"/>
                </a:solidFill>
              </a:rPr>
              <a:t>Jones</a:t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Meadow Way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Altamonte Springs, FL 32116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(407) 555-1234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m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ike</a:t>
            </a:r>
            <a:r>
              <a:rPr lang="en-US" sz="1600">
                <a:solidFill>
                  <a:schemeClr val="dk1"/>
                </a:solidFill>
              </a:rPr>
              <a:t>j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ones@aol.com </a:t>
            </a:r>
            <a:endParaRPr/>
          </a:p>
        </p:txBody>
      </p:sp>
      <p:cxnSp>
        <p:nvCxnSpPr>
          <p:cNvPr id="183" name="Google Shape;183;p21"/>
          <p:cNvCxnSpPr/>
          <p:nvPr/>
        </p:nvCxnSpPr>
        <p:spPr>
          <a:xfrm>
            <a:off x="381000" y="3200400"/>
            <a:ext cx="8610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84" name="Google Shape;184;p21"/>
          <p:cNvSpPr txBox="1"/>
          <p:nvPr/>
        </p:nvSpPr>
        <p:spPr>
          <a:xfrm>
            <a:off x="228600" y="3276600"/>
            <a:ext cx="8915400" cy="1938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Susan </a:t>
            </a:r>
            <a:r>
              <a:rPr b="1" lang="en-US" sz="2400">
                <a:solidFill>
                  <a:schemeClr val="dk1"/>
                </a:solidFill>
              </a:rPr>
              <a:t>Smith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s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usan</a:t>
            </a:r>
            <a:r>
              <a:rPr lang="en-US" sz="1800">
                <a:solidFill>
                  <a:schemeClr val="dk1"/>
                </a:solidFill>
              </a:rPr>
              <a:t>smith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@yahoo.com</a:t>
            </a:r>
            <a:endParaRPr b="0" i="0" sz="18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Current Address    			        	Permanent Address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325 Maple St				          	 	55 Sycamore Drive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Orlando, FL 32837			              	  	Miami, FL 36829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(407) 555-3357				        		(305) 555-4429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  <a:endParaRPr/>
          </a:p>
        </p:txBody>
      </p:sp>
      <p:cxnSp>
        <p:nvCxnSpPr>
          <p:cNvPr id="185" name="Google Shape;185;p21"/>
          <p:cNvCxnSpPr/>
          <p:nvPr/>
        </p:nvCxnSpPr>
        <p:spPr>
          <a:xfrm>
            <a:off x="304800" y="5105400"/>
            <a:ext cx="8686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86" name="Google Shape;186;p21"/>
          <p:cNvSpPr txBox="1"/>
          <p:nvPr/>
        </p:nvSpPr>
        <p:spPr>
          <a:xfrm>
            <a:off x="685800" y="52578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1"/>
          <p:cNvSpPr txBox="1"/>
          <p:nvPr/>
        </p:nvSpPr>
        <p:spPr>
          <a:xfrm>
            <a:off x="0" y="5638800"/>
            <a:ext cx="91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330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Giana Williams</a:t>
            </a:r>
            <a:endParaRPr/>
          </a:p>
          <a:p>
            <a:pPr indent="330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83 Prospect Road ∙ Orlando, FL 32837 ∙ (407) 555-8975 ∙ </a:t>
            </a:r>
            <a:r>
              <a:rPr lang="en-US" sz="1800">
                <a:solidFill>
                  <a:schemeClr val="dk1"/>
                </a:solidFill>
              </a:rPr>
              <a:t>gwilliams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en-US" sz="1800">
                <a:solidFill>
                  <a:schemeClr val="dk1"/>
                </a:solidFill>
              </a:rPr>
              <a:t>gmail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.com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2"/>
          <p:cNvSpPr txBox="1"/>
          <p:nvPr/>
        </p:nvSpPr>
        <p:spPr>
          <a:xfrm>
            <a:off x="0" y="685800"/>
            <a:ext cx="9144000" cy="1281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57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Giana Williams</a:t>
            </a:r>
            <a:endParaRPr/>
          </a:p>
          <a:p>
            <a:pPr indent="457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83 Prospect Road 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∙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Orlando, FL 32837</a:t>
            </a:r>
            <a:endParaRPr/>
          </a:p>
          <a:p>
            <a:pPr indent="457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(407) 555-8975 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∙ </a:t>
            </a:r>
            <a:r>
              <a:rPr lang="en-US" sz="1800">
                <a:solidFill>
                  <a:schemeClr val="dk1"/>
                </a:solidFill>
              </a:rPr>
              <a:t>gwilliams@gmail.com</a:t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3" name="Google Shape;193;p22"/>
          <p:cNvCxnSpPr/>
          <p:nvPr/>
        </p:nvCxnSpPr>
        <p:spPr>
          <a:xfrm>
            <a:off x="533400" y="1752600"/>
            <a:ext cx="82296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3"/>
          <p:cNvSpPr txBox="1"/>
          <p:nvPr>
            <p:ph type="title"/>
          </p:nvPr>
        </p:nvSpPr>
        <p:spPr>
          <a:xfrm>
            <a:off x="533400" y="6858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Education</a:t>
            </a:r>
            <a:endParaRPr/>
          </a:p>
        </p:txBody>
      </p:sp>
      <p:sp>
        <p:nvSpPr>
          <p:cNvPr id="199" name="Google Shape;199;p23"/>
          <p:cNvSpPr txBox="1"/>
          <p:nvPr>
            <p:ph idx="1" type="body"/>
          </p:nvPr>
        </p:nvSpPr>
        <p:spPr>
          <a:xfrm>
            <a:off x="1371600" y="1600200"/>
            <a:ext cx="70104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3525" lvl="0" marL="365125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ts val="2600"/>
              <a:buFont typeface="Georgia"/>
              <a:buChar char="•"/>
            </a:pPr>
            <a:r>
              <a:rPr b="0" i="0" lang="en-US" sz="26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Name and location of the school</a:t>
            </a:r>
            <a:endParaRPr/>
          </a:p>
          <a:p>
            <a:pPr indent="-263525" lvl="0" marL="365125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600"/>
              <a:buFont typeface="Georgia"/>
              <a:buChar char="•"/>
            </a:pPr>
            <a:r>
              <a:rPr b="0" i="0" lang="en-US" sz="26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Graduation or anticipated graduation date</a:t>
            </a:r>
            <a:endParaRPr/>
          </a:p>
          <a:p>
            <a:pPr indent="-263525" lvl="0" marL="365125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600"/>
              <a:buFont typeface="Georgia"/>
              <a:buChar char="•"/>
            </a:pPr>
            <a:r>
              <a:rPr b="0" i="0" lang="en-US" sz="26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GPA – if 3.2 or higher</a:t>
            </a:r>
            <a:endParaRPr/>
          </a:p>
          <a:p>
            <a:pPr indent="-263525" lvl="0" marL="365125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600"/>
              <a:buFont typeface="Georgia"/>
              <a:buChar char="•"/>
            </a:pPr>
            <a:r>
              <a:rPr b="0" i="0" lang="en-US" sz="26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Relevant Coursework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4"/>
          <p:cNvSpPr txBox="1"/>
          <p:nvPr>
            <p:ph type="title"/>
          </p:nvPr>
        </p:nvSpPr>
        <p:spPr>
          <a:xfrm>
            <a:off x="457200" y="8382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Education- Relevant Courses</a:t>
            </a:r>
            <a:endParaRPr/>
          </a:p>
        </p:txBody>
      </p:sp>
      <p:sp>
        <p:nvSpPr>
          <p:cNvPr id="205" name="Google Shape;205;p24"/>
          <p:cNvSpPr txBox="1"/>
          <p:nvPr>
            <p:ph idx="1" type="body"/>
          </p:nvPr>
        </p:nvSpPr>
        <p:spPr>
          <a:xfrm>
            <a:off x="228600" y="2055899"/>
            <a:ext cx="42672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352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List relevant courses that:</a:t>
            </a:r>
            <a:endParaRPr/>
          </a:p>
          <a:p>
            <a:pPr indent="-250825" lvl="1" marL="657225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Georgia"/>
              <a:buChar char="▫"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Help you stand out from the crowd</a:t>
            </a:r>
            <a:endParaRPr/>
          </a:p>
          <a:p>
            <a:pPr indent="-250825" lvl="1" marL="657225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Georgia"/>
              <a:buChar char="▫"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Have provided you with specific skills or knowledge </a:t>
            </a:r>
            <a:endParaRPr/>
          </a:p>
          <a:p>
            <a:pPr indent="-111125" lvl="0" marL="365125" marR="0" rtl="0" algn="l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400"/>
              <a:buFont typeface="Georgia"/>
              <a:buNone/>
            </a:pPr>
            <a:r>
              <a:t/>
            </a:r>
            <a:endParaRPr b="0" i="0" sz="2400" u="none" cap="none" strike="noStrike">
              <a:solidFill>
                <a:schemeClr val="accen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6" name="Google Shape;206;p24"/>
          <p:cNvSpPr txBox="1"/>
          <p:nvPr>
            <p:ph idx="2" type="body"/>
          </p:nvPr>
        </p:nvSpPr>
        <p:spPr>
          <a:xfrm>
            <a:off x="4419600" y="2055837"/>
            <a:ext cx="441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3525" lvl="0" marL="3651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r>
              <a:rPr b="0" i="0" lang="en-US" sz="2800" u="none">
                <a:solidFill>
                  <a:srgbClr val="FF3300"/>
                </a:solidFill>
                <a:latin typeface="Georgia"/>
                <a:ea typeface="Georgia"/>
                <a:cs typeface="Georgia"/>
                <a:sym typeface="Georgia"/>
              </a:rPr>
              <a:t>Spanish (4 semesters)</a:t>
            </a:r>
            <a:endParaRPr/>
          </a:p>
          <a:p>
            <a:pPr indent="-263525" lvl="0" marL="365125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r>
              <a:rPr b="0" i="0" lang="en-US" sz="2800" u="none">
                <a:solidFill>
                  <a:srgbClr val="FF3300"/>
                </a:solidFill>
                <a:latin typeface="Georgia"/>
                <a:ea typeface="Georgia"/>
                <a:cs typeface="Georgia"/>
                <a:sym typeface="Georgia"/>
              </a:rPr>
              <a:t>Computer Science</a:t>
            </a:r>
            <a:endParaRPr/>
          </a:p>
          <a:p>
            <a:pPr indent="-263525" lvl="0" marL="365125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r>
              <a:rPr b="0" i="0" lang="en-US" sz="2800" u="none">
                <a:solidFill>
                  <a:srgbClr val="FF3300"/>
                </a:solidFill>
                <a:latin typeface="Georgia"/>
                <a:ea typeface="Georgia"/>
                <a:cs typeface="Georgia"/>
                <a:sym typeface="Georgia"/>
              </a:rPr>
              <a:t>Marketing</a:t>
            </a:r>
            <a:endParaRPr/>
          </a:p>
          <a:p>
            <a:pPr indent="-263525" lvl="0" marL="365125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04DA3"/>
              </a:buClr>
              <a:buFont typeface="Georgia"/>
              <a:buNone/>
            </a:pPr>
            <a:r>
              <a:rPr b="0" i="0" lang="en-US" sz="2800" u="none">
                <a:solidFill>
                  <a:srgbClr val="FF3300"/>
                </a:solidFill>
                <a:latin typeface="Georgia"/>
                <a:ea typeface="Georgia"/>
                <a:cs typeface="Georgia"/>
                <a:sym typeface="Georgia"/>
              </a:rPr>
              <a:t>Economics</a:t>
            </a:r>
            <a:endParaRPr/>
          </a:p>
          <a:p>
            <a:pPr indent="-263525" lvl="0" marL="365125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A04DA3"/>
              </a:buClr>
              <a:buSzPts val="2200"/>
              <a:buFont typeface="Georgia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Do not include courses that are part of a required curriculum- Ex. English</a:t>
            </a:r>
            <a:endParaRPr/>
          </a:p>
          <a:p>
            <a:pPr indent="-263525" lvl="0" marL="365125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A04DA3"/>
              </a:buClr>
              <a:buSzPts val="2200"/>
              <a:buFont typeface="Georgia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Include courses that are at an advanced level if they are relevant to the position- eg. Biology, Calculus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Urban">
  <a:themeElements>
    <a:clrScheme name="Urban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Urban">
  <a:themeElements>
    <a:clrScheme name="Urban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Urban">
  <a:themeElements>
    <a:clrScheme name="Urban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4_Urban">
  <a:themeElements>
    <a:clrScheme name="Urban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